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337D3-E73D-4AB0-8175-3BE8EB21023D}" type="datetimeFigureOut">
              <a:rPr lang="en-GB" smtClean="0"/>
              <a:t>19/09/2016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CBE63-A7C4-4820-B551-E461E6D191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2812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337D3-E73D-4AB0-8175-3BE8EB21023D}" type="datetimeFigureOut">
              <a:rPr lang="en-GB" smtClean="0"/>
              <a:t>19/09/2016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CBE63-A7C4-4820-B551-E461E6D191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8891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337D3-E73D-4AB0-8175-3BE8EB21023D}" type="datetimeFigureOut">
              <a:rPr lang="en-GB" smtClean="0"/>
              <a:t>19/09/2016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CBE63-A7C4-4820-B551-E461E6D191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114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337D3-E73D-4AB0-8175-3BE8EB21023D}" type="datetimeFigureOut">
              <a:rPr lang="en-GB" smtClean="0"/>
              <a:t>19/09/2016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CBE63-A7C4-4820-B551-E461E6D191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5748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337D3-E73D-4AB0-8175-3BE8EB21023D}" type="datetimeFigureOut">
              <a:rPr lang="en-GB" smtClean="0"/>
              <a:t>19/09/2016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CBE63-A7C4-4820-B551-E461E6D191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309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337D3-E73D-4AB0-8175-3BE8EB21023D}" type="datetimeFigureOut">
              <a:rPr lang="en-GB" smtClean="0"/>
              <a:t>19/09/2016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CBE63-A7C4-4820-B551-E461E6D191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860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337D3-E73D-4AB0-8175-3BE8EB21023D}" type="datetimeFigureOut">
              <a:rPr lang="en-GB" smtClean="0"/>
              <a:t>19/09/2016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CBE63-A7C4-4820-B551-E461E6D191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6199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337D3-E73D-4AB0-8175-3BE8EB21023D}" type="datetimeFigureOut">
              <a:rPr lang="en-GB" smtClean="0"/>
              <a:t>19/09/2016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CBE63-A7C4-4820-B551-E461E6D191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0326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337D3-E73D-4AB0-8175-3BE8EB21023D}" type="datetimeFigureOut">
              <a:rPr lang="en-GB" smtClean="0"/>
              <a:t>19/09/2016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CBE63-A7C4-4820-B551-E461E6D191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704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337D3-E73D-4AB0-8175-3BE8EB21023D}" type="datetimeFigureOut">
              <a:rPr lang="en-GB" smtClean="0"/>
              <a:t>19/09/2016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CBE63-A7C4-4820-B551-E461E6D191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7551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337D3-E73D-4AB0-8175-3BE8EB21023D}" type="datetimeFigureOut">
              <a:rPr lang="en-GB" smtClean="0"/>
              <a:t>19/09/2016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CBE63-A7C4-4820-B551-E461E6D191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6173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337D3-E73D-4AB0-8175-3BE8EB21023D}" type="datetimeFigureOut">
              <a:rPr lang="en-GB" smtClean="0"/>
              <a:t>19/09/2016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CBE63-A7C4-4820-B551-E461E6D191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0754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eschoolrun.com/system/files/download_files/phonics_sounds4.swf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4471" y="174812"/>
            <a:ext cx="1194098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>
                <a:latin typeface="Rockwell" pitchFamily="18" charset="0"/>
              </a:rPr>
              <a:t>Welcome to the Parent Forum for phonics, reading and spelling</a:t>
            </a:r>
          </a:p>
          <a:p>
            <a:pPr algn="ctr"/>
            <a:endParaRPr lang="en-GB" sz="5400" dirty="0" smtClean="0">
              <a:latin typeface="Rockwell" pitchFamily="18" charset="0"/>
            </a:endParaRPr>
          </a:p>
          <a:p>
            <a:pPr algn="ctr"/>
            <a:endParaRPr lang="en-GB" sz="5400" dirty="0">
              <a:latin typeface="Rockwell" pitchFamily="18" charset="0"/>
            </a:endParaRPr>
          </a:p>
          <a:p>
            <a:pPr algn="ctr"/>
            <a:endParaRPr lang="en-GB" sz="5400" dirty="0">
              <a:latin typeface="Rockwell" pitchFamily="18" charset="0"/>
            </a:endParaRPr>
          </a:p>
          <a:p>
            <a:pPr algn="ctr"/>
            <a:r>
              <a:rPr lang="en-GB" sz="5400" dirty="0" smtClean="0">
                <a:latin typeface="Rockwell" pitchFamily="18" charset="0"/>
              </a:rPr>
              <a:t>The next Parent Forum will be about maths on 5</a:t>
            </a:r>
            <a:r>
              <a:rPr lang="en-GB" sz="5400" baseline="30000" dirty="0" smtClean="0">
                <a:latin typeface="Rockwell" pitchFamily="18" charset="0"/>
              </a:rPr>
              <a:t>th</a:t>
            </a:r>
            <a:r>
              <a:rPr lang="en-GB" sz="5400" dirty="0" smtClean="0">
                <a:latin typeface="Rockwell" pitchFamily="18" charset="0"/>
              </a:rPr>
              <a:t> October </a:t>
            </a:r>
            <a:endParaRPr lang="en-GB" sz="5400" dirty="0">
              <a:latin typeface="Rockwel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69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4551" y="215153"/>
            <a:ext cx="1089609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Rockwell" pitchFamily="18" charset="0"/>
              </a:rPr>
              <a:t>Our Purpose:</a:t>
            </a:r>
          </a:p>
          <a:p>
            <a:endParaRPr lang="en-GB" sz="2800" dirty="0">
              <a:latin typeface="Rockwell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sz="2800" dirty="0" smtClean="0">
                <a:latin typeface="Rockwell" pitchFamily="18" charset="0"/>
              </a:rPr>
              <a:t>Inform you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800" dirty="0" smtClean="0">
                <a:latin typeface="Rockwell" pitchFamily="18" charset="0"/>
              </a:rPr>
              <a:t>Show you resources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800" dirty="0" smtClean="0">
                <a:latin typeface="Rockwell" pitchFamily="18" charset="0"/>
              </a:rPr>
              <a:t>Answer questions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800" dirty="0" smtClean="0">
                <a:latin typeface="Rockwell" pitchFamily="18" charset="0"/>
              </a:rPr>
              <a:t>Make this available for all our parents to access</a:t>
            </a:r>
          </a:p>
          <a:p>
            <a:pPr marL="285750" indent="-285750">
              <a:buFont typeface="Arial" pitchFamily="34" charset="0"/>
              <a:buChar char="•"/>
            </a:pPr>
            <a:endParaRPr lang="en-GB" sz="2800" dirty="0">
              <a:latin typeface="Rockwell" pitchFamily="18" charset="0"/>
            </a:endParaRPr>
          </a:p>
          <a:p>
            <a:endParaRPr lang="en-GB" sz="2800" dirty="0">
              <a:latin typeface="Rockwell" pitchFamily="18" charset="0"/>
            </a:endParaRPr>
          </a:p>
          <a:p>
            <a:r>
              <a:rPr lang="en-GB" sz="2800" dirty="0" smtClean="0">
                <a:latin typeface="Rockwell" pitchFamily="18" charset="0"/>
              </a:rPr>
              <a:t>Introductions… </a:t>
            </a:r>
            <a:endParaRPr lang="en-GB" sz="2800" dirty="0">
              <a:latin typeface="Rockwel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ffloresce Bol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627" y="3223405"/>
            <a:ext cx="4705350" cy="118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primaryenglished.co.uk/wp-content/uploads/2014/11/phonic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61033">
            <a:off x="220407" y="426894"/>
            <a:ext cx="4499264" cy="2069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634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0462" y="67148"/>
            <a:ext cx="10842938" cy="7232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>
              <a:latin typeface="Rockwell" panose="020606030202050204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Rockwell" panose="020606030202050204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 smtClean="0">
              <a:latin typeface="Rockwell" panose="020606030202050204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Rockwell" panose="02060603020205020403" pitchFamily="18" charset="0"/>
              </a:rPr>
              <a:t>First important step towards reading and writing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Rockwell" panose="02060603020205020403" pitchFamily="18" charset="0"/>
              </a:rPr>
              <a:t>Learning what the sounds say on their own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Rockwell" panose="02060603020205020403" pitchFamily="18" charset="0"/>
              </a:rPr>
              <a:t>Blending sounds in words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Rockwell" panose="02060603020205020403" pitchFamily="18" charset="0"/>
              </a:rPr>
              <a:t>This is called ‘synthetic phonics’ and research has shown this is the best method for teaching reading</a:t>
            </a:r>
          </a:p>
          <a:p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Rockwell" panose="02060603020205020403" pitchFamily="18" charset="0"/>
              </a:rPr>
              <a:t>44 </a:t>
            </a:r>
            <a:r>
              <a:rPr lang="en-GB" sz="2800" dirty="0" smtClean="0">
                <a:latin typeface="Rockwell" panose="02060603020205020403" pitchFamily="18" charset="0"/>
              </a:rPr>
              <a:t>sounds in the English language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Rockwell" panose="02060603020205020403" pitchFamily="18" charset="0"/>
              </a:rPr>
              <a:t>Some sounds are represented by one letter ‘t’ and some by two or more ‘</a:t>
            </a:r>
            <a:r>
              <a:rPr lang="en-GB" sz="2800" dirty="0" err="1" smtClean="0">
                <a:latin typeface="Rockwell" panose="02060603020205020403" pitchFamily="18" charset="0"/>
              </a:rPr>
              <a:t>ck</a:t>
            </a:r>
            <a:r>
              <a:rPr lang="en-GB" sz="2800" dirty="0" smtClean="0">
                <a:latin typeface="Rockwell" panose="02060603020205020403" pitchFamily="18" charset="0"/>
              </a:rPr>
              <a:t>’ ‘air’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Rockwell" panose="02060603020205020403" pitchFamily="18" charset="0"/>
              </a:rPr>
              <a:t>Children are taught the first sounds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Rockwell" panose="02060603020205020403" pitchFamily="18" charset="0"/>
              </a:rPr>
              <a:t>Then they are matched to letters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Rockwell" panose="02060603020205020403" pitchFamily="18" charset="0"/>
              </a:rPr>
              <a:t>Finally how to use the letter sounds for reading and spelling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/>
          </a:p>
        </p:txBody>
      </p:sp>
      <p:pic>
        <p:nvPicPr>
          <p:cNvPr id="2050" name="Picture 2" descr="Effloresce Bol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9373" y="572069"/>
            <a:ext cx="7800975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Effloresce Bol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9373" y="3471125"/>
            <a:ext cx="521970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776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1976" y="215900"/>
            <a:ext cx="10842223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 smtClean="0">
              <a:latin typeface="Rockwell" panose="020606030202050204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Rockwell" panose="02060603020205020403" pitchFamily="18" charset="0"/>
              </a:rPr>
              <a:t>Sounds are taught in a special order designed so children can start reading complete words as soon as possible</a:t>
            </a:r>
          </a:p>
          <a:p>
            <a:r>
              <a:rPr lang="en-GB" sz="2000" dirty="0" smtClean="0">
                <a:latin typeface="Rockwell" panose="02060603020205020403" pitchFamily="18" charset="0"/>
              </a:rPr>
              <a:t/>
            </a:r>
            <a:br>
              <a:rPr lang="en-GB" sz="2000" dirty="0" smtClean="0">
                <a:latin typeface="Rockwell" panose="02060603020205020403" pitchFamily="18" charset="0"/>
              </a:rPr>
            </a:br>
            <a:r>
              <a:rPr lang="en-GB" sz="2000" dirty="0">
                <a:latin typeface="Rockwell" panose="02060603020205020403" pitchFamily="18" charset="0"/>
              </a:rPr>
              <a:t>s a t p </a:t>
            </a:r>
            <a:r>
              <a:rPr lang="en-GB" sz="2000" dirty="0" err="1">
                <a:latin typeface="Rockwell" panose="02060603020205020403" pitchFamily="18" charset="0"/>
              </a:rPr>
              <a:t>i</a:t>
            </a:r>
            <a:r>
              <a:rPr lang="en-GB" sz="2000" dirty="0">
                <a:latin typeface="Rockwell" panose="02060603020205020403" pitchFamily="18" charset="0"/>
              </a:rPr>
              <a:t> n</a:t>
            </a:r>
            <a:r>
              <a:rPr lang="en-GB" sz="2000" dirty="0" smtClean="0">
                <a:latin typeface="Rockwell" panose="02060603020205020403" pitchFamily="18" charset="0"/>
              </a:rPr>
              <a:t/>
            </a:r>
            <a:br>
              <a:rPr lang="en-GB" sz="2000" dirty="0" smtClean="0">
                <a:latin typeface="Rockwell" panose="02060603020205020403" pitchFamily="18" charset="0"/>
              </a:rPr>
            </a:br>
            <a:r>
              <a:rPr lang="en-GB" sz="2000" dirty="0">
                <a:latin typeface="Rockwell" panose="02060603020205020403" pitchFamily="18" charset="0"/>
              </a:rPr>
              <a:t>m d g o c k/</a:t>
            </a:r>
            <a:r>
              <a:rPr lang="en-GB" sz="2000" dirty="0" err="1">
                <a:latin typeface="Rockwell" panose="02060603020205020403" pitchFamily="18" charset="0"/>
              </a:rPr>
              <a:t>ck</a:t>
            </a:r>
            <a:r>
              <a:rPr lang="en-GB" sz="2000" dirty="0" smtClean="0">
                <a:latin typeface="Rockwell" panose="02060603020205020403" pitchFamily="18" charset="0"/>
              </a:rPr>
              <a:t/>
            </a:r>
            <a:br>
              <a:rPr lang="en-GB" sz="2000" dirty="0" smtClean="0">
                <a:latin typeface="Rockwell" panose="02060603020205020403" pitchFamily="18" charset="0"/>
              </a:rPr>
            </a:br>
            <a:r>
              <a:rPr lang="en-GB" sz="2000" dirty="0">
                <a:latin typeface="Rockwell" panose="02060603020205020403" pitchFamily="18" charset="0"/>
              </a:rPr>
              <a:t>e u r h b f</a:t>
            </a:r>
            <a:r>
              <a:rPr lang="en-GB" sz="2000" dirty="0" smtClean="0">
                <a:latin typeface="Rockwell" panose="02060603020205020403" pitchFamily="18" charset="0"/>
              </a:rPr>
              <a:t/>
            </a:r>
            <a:br>
              <a:rPr lang="en-GB" sz="2000" dirty="0" smtClean="0">
                <a:latin typeface="Rockwell" panose="02060603020205020403" pitchFamily="18" charset="0"/>
              </a:rPr>
            </a:br>
            <a:r>
              <a:rPr lang="en-GB" sz="2000" dirty="0">
                <a:latin typeface="Rockwell" panose="02060603020205020403" pitchFamily="18" charset="0"/>
              </a:rPr>
              <a:t>l j v w x y </a:t>
            </a:r>
            <a:r>
              <a:rPr lang="en-GB" sz="2000" dirty="0" smtClean="0">
                <a:latin typeface="Rockwell" panose="02060603020205020403" pitchFamily="18" charset="0"/>
              </a:rPr>
              <a:t/>
            </a:r>
            <a:br>
              <a:rPr lang="en-GB" sz="2000" dirty="0" smtClean="0">
                <a:latin typeface="Rockwell" panose="02060603020205020403" pitchFamily="18" charset="0"/>
              </a:rPr>
            </a:br>
            <a:r>
              <a:rPr lang="en-GB" sz="2000" dirty="0">
                <a:latin typeface="Rockwell" panose="02060603020205020403" pitchFamily="18" charset="0"/>
              </a:rPr>
              <a:t>z </a:t>
            </a:r>
            <a:r>
              <a:rPr lang="en-GB" sz="2000" dirty="0" err="1">
                <a:latin typeface="Rockwell" panose="02060603020205020403" pitchFamily="18" charset="0"/>
              </a:rPr>
              <a:t>qu</a:t>
            </a:r>
            <a:r>
              <a:rPr lang="en-GB" sz="2000" dirty="0">
                <a:latin typeface="Rockwell" panose="02060603020205020403" pitchFamily="18" charset="0"/>
              </a:rPr>
              <a:t> </a:t>
            </a:r>
            <a:r>
              <a:rPr lang="en-GB" sz="2000" dirty="0" err="1">
                <a:latin typeface="Rockwell" panose="02060603020205020403" pitchFamily="18" charset="0"/>
              </a:rPr>
              <a:t>ch</a:t>
            </a:r>
            <a:r>
              <a:rPr lang="en-GB" sz="2000" dirty="0">
                <a:latin typeface="Rockwell" panose="02060603020205020403" pitchFamily="18" charset="0"/>
              </a:rPr>
              <a:t> </a:t>
            </a:r>
            <a:r>
              <a:rPr lang="en-GB" sz="2000" dirty="0" err="1">
                <a:latin typeface="Rockwell" panose="02060603020205020403" pitchFamily="18" charset="0"/>
              </a:rPr>
              <a:t>sh</a:t>
            </a:r>
            <a:r>
              <a:rPr lang="en-GB" sz="2000" dirty="0">
                <a:latin typeface="Rockwell" panose="02060603020205020403" pitchFamily="18" charset="0"/>
              </a:rPr>
              <a:t> </a:t>
            </a:r>
            <a:r>
              <a:rPr lang="en-GB" sz="2000" dirty="0" err="1">
                <a:latin typeface="Rockwell" panose="02060603020205020403" pitchFamily="18" charset="0"/>
              </a:rPr>
              <a:t>th</a:t>
            </a:r>
            <a:r>
              <a:rPr lang="en-GB" sz="2000" dirty="0">
                <a:latin typeface="Rockwell" panose="02060603020205020403" pitchFamily="18" charset="0"/>
              </a:rPr>
              <a:t> ng </a:t>
            </a:r>
            <a:r>
              <a:rPr lang="en-GB" sz="2000" dirty="0" smtClean="0">
                <a:latin typeface="Rockwell" panose="02060603020205020403" pitchFamily="18" charset="0"/>
              </a:rPr>
              <a:t/>
            </a:r>
            <a:br>
              <a:rPr lang="en-GB" sz="2000" dirty="0" smtClean="0">
                <a:latin typeface="Rockwell" panose="02060603020205020403" pitchFamily="18" charset="0"/>
              </a:rPr>
            </a:br>
            <a:r>
              <a:rPr lang="en-GB" sz="2000" dirty="0" err="1">
                <a:latin typeface="Rockwell" panose="02060603020205020403" pitchFamily="18" charset="0"/>
              </a:rPr>
              <a:t>ai</a:t>
            </a:r>
            <a:r>
              <a:rPr lang="en-GB" sz="2000" dirty="0">
                <a:latin typeface="Rockwell" panose="02060603020205020403" pitchFamily="18" charset="0"/>
              </a:rPr>
              <a:t> </a:t>
            </a:r>
            <a:r>
              <a:rPr lang="en-GB" sz="2000" dirty="0" err="1">
                <a:latin typeface="Rockwell" panose="02060603020205020403" pitchFamily="18" charset="0"/>
              </a:rPr>
              <a:t>ee</a:t>
            </a:r>
            <a:r>
              <a:rPr lang="en-GB" sz="2000" dirty="0">
                <a:latin typeface="Rockwell" panose="02060603020205020403" pitchFamily="18" charset="0"/>
              </a:rPr>
              <a:t> </a:t>
            </a:r>
            <a:r>
              <a:rPr lang="en-GB" sz="2000" dirty="0" err="1">
                <a:latin typeface="Rockwell" panose="02060603020205020403" pitchFamily="18" charset="0"/>
              </a:rPr>
              <a:t>igh</a:t>
            </a:r>
            <a:r>
              <a:rPr lang="en-GB" sz="2000" dirty="0">
                <a:latin typeface="Rockwell" panose="02060603020205020403" pitchFamily="18" charset="0"/>
              </a:rPr>
              <a:t>/</a:t>
            </a:r>
            <a:r>
              <a:rPr lang="en-GB" sz="2000" dirty="0" err="1">
                <a:latin typeface="Rockwell" panose="02060603020205020403" pitchFamily="18" charset="0"/>
              </a:rPr>
              <a:t>ie</a:t>
            </a:r>
            <a:r>
              <a:rPr lang="en-GB" sz="2000" dirty="0">
                <a:latin typeface="Rockwell" panose="02060603020205020403" pitchFamily="18" charset="0"/>
              </a:rPr>
              <a:t> </a:t>
            </a:r>
            <a:r>
              <a:rPr lang="en-GB" sz="2000" dirty="0" err="1">
                <a:latin typeface="Rockwell" panose="02060603020205020403" pitchFamily="18" charset="0"/>
              </a:rPr>
              <a:t>oa</a:t>
            </a:r>
            <a:r>
              <a:rPr lang="en-GB" sz="2000" dirty="0">
                <a:latin typeface="Rockwell" panose="02060603020205020403" pitchFamily="18" charset="0"/>
              </a:rPr>
              <a:t> </a:t>
            </a:r>
            <a:r>
              <a:rPr lang="en-GB" sz="2000" dirty="0" err="1">
                <a:latin typeface="Rockwell" panose="02060603020205020403" pitchFamily="18" charset="0"/>
              </a:rPr>
              <a:t>oo</a:t>
            </a:r>
            <a:r>
              <a:rPr lang="en-GB" sz="2000" dirty="0">
                <a:latin typeface="Rockwell" panose="02060603020205020403" pitchFamily="18" charset="0"/>
              </a:rPr>
              <a:t> (short) </a:t>
            </a:r>
            <a:r>
              <a:rPr lang="en-GB" sz="2000" dirty="0" err="1">
                <a:latin typeface="Rockwell" panose="02060603020205020403" pitchFamily="18" charset="0"/>
              </a:rPr>
              <a:t>oo</a:t>
            </a:r>
            <a:r>
              <a:rPr lang="en-GB" sz="2000" dirty="0">
                <a:latin typeface="Rockwell" panose="02060603020205020403" pitchFamily="18" charset="0"/>
              </a:rPr>
              <a:t> (long)</a:t>
            </a:r>
            <a:r>
              <a:rPr lang="en-GB" sz="2000" dirty="0" smtClean="0">
                <a:latin typeface="Rockwell" panose="02060603020205020403" pitchFamily="18" charset="0"/>
              </a:rPr>
              <a:t/>
            </a:r>
            <a:br>
              <a:rPr lang="en-GB" sz="2000" dirty="0" smtClean="0">
                <a:latin typeface="Rockwell" panose="02060603020205020403" pitchFamily="18" charset="0"/>
              </a:rPr>
            </a:br>
            <a:r>
              <a:rPr lang="en-GB" sz="2000" dirty="0" err="1">
                <a:latin typeface="Rockwell" panose="02060603020205020403" pitchFamily="18" charset="0"/>
              </a:rPr>
              <a:t>ar</a:t>
            </a:r>
            <a:r>
              <a:rPr lang="en-GB" sz="2000" dirty="0">
                <a:latin typeface="Rockwell" panose="02060603020205020403" pitchFamily="18" charset="0"/>
              </a:rPr>
              <a:t> or </a:t>
            </a:r>
            <a:r>
              <a:rPr lang="en-GB" sz="2000" dirty="0" err="1">
                <a:latin typeface="Rockwell" panose="02060603020205020403" pitchFamily="18" charset="0"/>
              </a:rPr>
              <a:t>ur</a:t>
            </a:r>
            <a:r>
              <a:rPr lang="en-GB" sz="2000" dirty="0">
                <a:latin typeface="Rockwell" panose="02060603020205020403" pitchFamily="18" charset="0"/>
              </a:rPr>
              <a:t>/</a:t>
            </a:r>
            <a:r>
              <a:rPr lang="en-GB" sz="2000" dirty="0" err="1">
                <a:latin typeface="Rockwell" panose="02060603020205020403" pitchFamily="18" charset="0"/>
              </a:rPr>
              <a:t>er</a:t>
            </a:r>
            <a:r>
              <a:rPr lang="en-GB" sz="2000" dirty="0">
                <a:latin typeface="Rockwell" panose="02060603020205020403" pitchFamily="18" charset="0"/>
              </a:rPr>
              <a:t> ow/</a:t>
            </a:r>
            <a:r>
              <a:rPr lang="en-GB" sz="2000" dirty="0" err="1">
                <a:latin typeface="Rockwell" panose="02060603020205020403" pitchFamily="18" charset="0"/>
              </a:rPr>
              <a:t>ou</a:t>
            </a:r>
            <a:r>
              <a:rPr lang="en-GB" sz="2000" dirty="0">
                <a:latin typeface="Rockwell" panose="02060603020205020403" pitchFamily="18" charset="0"/>
              </a:rPr>
              <a:t> oi</a:t>
            </a:r>
            <a:r>
              <a:rPr lang="en-GB" sz="2000" dirty="0" smtClean="0">
                <a:latin typeface="Rockwell" panose="02060603020205020403" pitchFamily="18" charset="0"/>
              </a:rPr>
              <a:t/>
            </a:r>
            <a:br>
              <a:rPr lang="en-GB" sz="2000" dirty="0" smtClean="0">
                <a:latin typeface="Rockwell" panose="02060603020205020403" pitchFamily="18" charset="0"/>
              </a:rPr>
            </a:br>
            <a:r>
              <a:rPr lang="en-GB" sz="2000" dirty="0">
                <a:latin typeface="Rockwell" panose="02060603020205020403" pitchFamily="18" charset="0"/>
              </a:rPr>
              <a:t>air ear </a:t>
            </a:r>
            <a:r>
              <a:rPr lang="en-GB" sz="2000" dirty="0" err="1" smtClean="0">
                <a:latin typeface="Rockwell" panose="02060603020205020403" pitchFamily="18" charset="0"/>
              </a:rPr>
              <a:t>ure</a:t>
            </a:r>
            <a:endParaRPr lang="en-GB" sz="2000" dirty="0" smtClean="0">
              <a:latin typeface="Rockwell" panose="02060603020205020403" pitchFamily="18" charset="0"/>
            </a:endParaRPr>
          </a:p>
          <a:p>
            <a:endParaRPr lang="en-GB" sz="2000" dirty="0" smtClean="0">
              <a:latin typeface="Rockwell" panose="020606030202050204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Rockwell" panose="02060603020205020403" pitchFamily="18" charset="0"/>
              </a:rPr>
              <a:t>Sounds are revised then new ones taught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Rockwell" panose="02060603020205020403" pitchFamily="18" charset="0"/>
              </a:rPr>
              <a:t>Children are shown how to ‘blend’ or sound out words using the sounds taught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Rockwell" panose="02060603020205020403" pitchFamily="18" charset="0"/>
              </a:rPr>
              <a:t>We use a few different approaches to teaching phonics</a:t>
            </a:r>
          </a:p>
          <a:p>
            <a:r>
              <a:rPr lang="en-GB" sz="2000" dirty="0">
                <a:latin typeface="Rockwell" panose="02060603020205020403" pitchFamily="18" charset="0"/>
              </a:rPr>
              <a:t>Letters and Sounds</a:t>
            </a:r>
          </a:p>
          <a:p>
            <a:r>
              <a:rPr lang="en-GB" sz="2000" dirty="0">
                <a:latin typeface="Rockwell" panose="02060603020205020403" pitchFamily="18" charset="0"/>
              </a:rPr>
              <a:t>Jolly Phonics</a:t>
            </a:r>
          </a:p>
          <a:p>
            <a:r>
              <a:rPr lang="en-GB" sz="2000" dirty="0">
                <a:latin typeface="Rockwell" panose="02060603020205020403" pitchFamily="18" charset="0"/>
              </a:rPr>
              <a:t>Read, Write </a:t>
            </a:r>
            <a:r>
              <a:rPr lang="en-GB" sz="2000" dirty="0" err="1" smtClean="0">
                <a:latin typeface="Rockwell" panose="02060603020205020403" pitchFamily="18" charset="0"/>
              </a:rPr>
              <a:t>Inc</a:t>
            </a:r>
            <a:endParaRPr lang="en-GB" sz="2000" dirty="0" smtClean="0">
              <a:latin typeface="Rockwell" panose="02060603020205020403" pitchFamily="18" charset="0"/>
            </a:endParaRPr>
          </a:p>
          <a:p>
            <a:endParaRPr lang="en-GB" dirty="0"/>
          </a:p>
        </p:txBody>
      </p:sp>
      <p:pic>
        <p:nvPicPr>
          <p:cNvPr id="3074" name="Picture 2" descr="Effloresce Bol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1091" y="380711"/>
            <a:ext cx="8602518" cy="588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189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1640" t="19965" r="29697" b="17534"/>
          <a:stretch/>
        </p:blipFill>
        <p:spPr>
          <a:xfrm>
            <a:off x="1968499" y="850900"/>
            <a:ext cx="8183952" cy="490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55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2300" y="479519"/>
            <a:ext cx="8115300" cy="5694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37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10176" t="18750" r="28526" b="21354"/>
          <a:stretch/>
        </p:blipFill>
        <p:spPr>
          <a:xfrm>
            <a:off x="1562099" y="935108"/>
            <a:ext cx="8585201" cy="4716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22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36372" y="241300"/>
            <a:ext cx="10587328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 smtClean="0"/>
              <a:t>What can you do to help?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Practice sounds that are sent home using the methods your teacher has suggested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Log on to Phonics Play for interactive games and advice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Ask your class teacher if you are unsure how to pronounce sounds or how to support your child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Read unfamiliar books so children have to sound out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 smtClean="0"/>
          </a:p>
          <a:p>
            <a:r>
              <a:rPr lang="en-GB" sz="2400" dirty="0" smtClean="0"/>
              <a:t>Phonic Screening Check at the end of Year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Tells us children who can use the phonics skills they’ve learnt and identifies children who need any additional support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40 words and non-words</a:t>
            </a:r>
          </a:p>
          <a:p>
            <a:endParaRPr lang="en-GB" sz="2400" dirty="0" smtClean="0"/>
          </a:p>
          <a:p>
            <a:r>
              <a:rPr lang="en-GB" sz="2400" dirty="0" smtClean="0"/>
              <a:t>http://</a:t>
            </a:r>
            <a:r>
              <a:rPr lang="en-GB" sz="2400" dirty="0" smtClean="0">
                <a:hlinkClick r:id="rId2"/>
              </a:rPr>
              <a:t>www.theschoolrun.com/system/files/download_files/phonics_sounds4.swf</a:t>
            </a:r>
            <a:endParaRPr lang="en-GB" sz="24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96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243</Words>
  <Application>Microsoft Office PowerPoint</Application>
  <PresentationFormat>Custom</PresentationFormat>
  <Paragraphs>55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Phonics</dc:title>
  <dc:creator>Sophie Millington</dc:creator>
  <cp:lastModifiedBy>Sophie Millington</cp:lastModifiedBy>
  <cp:revision>23</cp:revision>
  <dcterms:created xsi:type="dcterms:W3CDTF">2016-09-10T12:15:03Z</dcterms:created>
  <dcterms:modified xsi:type="dcterms:W3CDTF">2016-09-19T07:23:58Z</dcterms:modified>
</cp:coreProperties>
</file>