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sldIdLst>
    <p:sldId id="256" r:id="rId2"/>
    <p:sldId id="257" r:id="rId3"/>
    <p:sldId id="269" r:id="rId4"/>
    <p:sldId id="258" r:id="rId5"/>
    <p:sldId id="263" r:id="rId6"/>
    <p:sldId id="262" r:id="rId7"/>
    <p:sldId id="259" r:id="rId8"/>
    <p:sldId id="264" r:id="rId9"/>
    <p:sldId id="265" r:id="rId10"/>
    <p:sldId id="260" r:id="rId11"/>
    <p:sldId id="283" r:id="rId12"/>
    <p:sldId id="266" r:id="rId13"/>
    <p:sldId id="267" r:id="rId14"/>
    <p:sldId id="268" r:id="rId15"/>
    <p:sldId id="261" r:id="rId16"/>
    <p:sldId id="277" r:id="rId17"/>
    <p:sldId id="270" r:id="rId18"/>
    <p:sldId id="271" r:id="rId19"/>
    <p:sldId id="272" r:id="rId20"/>
    <p:sldId id="275" r:id="rId21"/>
    <p:sldId id="281" r:id="rId22"/>
    <p:sldId id="282" r:id="rId23"/>
    <p:sldId id="273" r:id="rId24"/>
    <p:sldId id="274" r:id="rId25"/>
    <p:sldId id="278" r:id="rId26"/>
    <p:sldId id="276" r:id="rId27"/>
    <p:sldId id="279" r:id="rId28"/>
    <p:sldId id="28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7524DA0D-6E2E-4D65-93F1-AAA7E4E6AFBE}" type="datetimeFigureOut">
              <a:rPr lang="en-GB" smtClean="0"/>
              <a:t>22/01/2018</a:t>
            </a:fld>
            <a:endParaRPr lang="en-GB"/>
          </a:p>
        </p:txBody>
      </p:sp>
      <p:sp>
        <p:nvSpPr>
          <p:cNvPr id="5" name="Footer Placeholder 4"/>
          <p:cNvSpPr>
            <a:spLocks noGrp="1"/>
          </p:cNvSpPr>
          <p:nvPr>
            <p:ph type="ftr" sz="quarter" idx="11"/>
          </p:nvPr>
        </p:nvSpPr>
        <p:spPr>
          <a:xfrm>
            <a:off x="1876424" y="5410201"/>
            <a:ext cx="5124886" cy="365125"/>
          </a:xfrm>
        </p:spPr>
        <p:txBody>
          <a:bodyPr/>
          <a:lstStyle/>
          <a:p>
            <a:endParaRPr lang="en-GB"/>
          </a:p>
        </p:txBody>
      </p:sp>
      <p:sp>
        <p:nvSpPr>
          <p:cNvPr id="6" name="Slide Number Placeholder 5"/>
          <p:cNvSpPr>
            <a:spLocks noGrp="1"/>
          </p:cNvSpPr>
          <p:nvPr>
            <p:ph type="sldNum" sz="quarter" idx="12"/>
          </p:nvPr>
        </p:nvSpPr>
        <p:spPr>
          <a:xfrm>
            <a:off x="9896911" y="5410199"/>
            <a:ext cx="771089" cy="365125"/>
          </a:xfrm>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370632207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24DA0D-6E2E-4D65-93F1-AAA7E4E6AFBE}" type="datetimeFigureOut">
              <a:rPr lang="en-GB" smtClean="0"/>
              <a:t>22/01/2018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316363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24DA0D-6E2E-4D65-93F1-AAA7E4E6AFBE}" type="datetimeFigureOut">
              <a:rPr lang="en-GB" smtClean="0"/>
              <a:t>22/01/2018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324958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24DA0D-6E2E-4D65-93F1-AAA7E4E6AFBE}" type="datetimeFigureOut">
              <a:rPr lang="en-GB" smtClean="0"/>
              <a:t>22/01/2018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77C2E6-3C24-4F8A-A077-3B49AC44949D}" type="slidenum">
              <a:rPr lang="en-GB" smtClean="0"/>
              <a:t>‹#›</a:t>
            </a:fld>
            <a:endParaRPr lang="en-GB"/>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96900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24DA0D-6E2E-4D65-93F1-AAA7E4E6AFBE}" type="datetimeFigureOut">
              <a:rPr lang="en-GB" smtClean="0"/>
              <a:t>22/01/2018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245411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7524DA0D-6E2E-4D65-93F1-AAA7E4E6AFBE}" type="datetimeFigureOut">
              <a:rPr lang="en-GB" smtClean="0"/>
              <a:t>22/01/2018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997447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7524DA0D-6E2E-4D65-93F1-AAA7E4E6AFBE}" type="datetimeFigureOut">
              <a:rPr lang="en-GB" smtClean="0"/>
              <a:t>22/01/2018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2634857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24DA0D-6E2E-4D65-93F1-AAA7E4E6AFBE}" type="datetimeFigureOut">
              <a:rPr lang="en-GB" smtClean="0"/>
              <a:t>22/01/2018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689231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24DA0D-6E2E-4D65-93F1-AAA7E4E6AFBE}" type="datetimeFigureOut">
              <a:rPr lang="en-GB" smtClean="0"/>
              <a:t>22/01/2018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288673870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24DA0D-6E2E-4D65-93F1-AAA7E4E6AFBE}" type="datetimeFigureOut">
              <a:rPr lang="en-GB" smtClean="0"/>
              <a:t>22/01/2018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294398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524DA0D-6E2E-4D65-93F1-AAA7E4E6AFBE}" type="datetimeFigureOut">
              <a:rPr lang="en-GB" smtClean="0"/>
              <a:t>22/01/2018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231959458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24DA0D-6E2E-4D65-93F1-AAA7E4E6AFBE}" type="datetimeFigureOut">
              <a:rPr lang="en-GB" smtClean="0"/>
              <a:t>22/01/2018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941783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24DA0D-6E2E-4D65-93F1-AAA7E4E6AFBE}" type="datetimeFigureOut">
              <a:rPr lang="en-GB" smtClean="0"/>
              <a:t>22/01/2018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1480655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24DA0D-6E2E-4D65-93F1-AAA7E4E6AFBE}" type="datetimeFigureOut">
              <a:rPr lang="en-GB" smtClean="0"/>
              <a:t>22/01/2018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357603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4DA0D-6E2E-4D65-93F1-AAA7E4E6AFBE}" type="datetimeFigureOut">
              <a:rPr lang="en-GB" smtClean="0"/>
              <a:t>22/01/2018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189620502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24DA0D-6E2E-4D65-93F1-AAA7E4E6AFBE}" type="datetimeFigureOut">
              <a:rPr lang="en-GB" smtClean="0"/>
              <a:t>22/01/2018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26118038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24DA0D-6E2E-4D65-93F1-AAA7E4E6AFBE}" type="datetimeFigureOut">
              <a:rPr lang="en-GB" smtClean="0"/>
              <a:t>22/01/2018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77C2E6-3C24-4F8A-A077-3B49AC44949D}" type="slidenum">
              <a:rPr lang="en-GB" smtClean="0"/>
              <a:t>‹#›</a:t>
            </a:fld>
            <a:endParaRPr lang="en-GB"/>
          </a:p>
        </p:txBody>
      </p:sp>
    </p:spTree>
    <p:extLst>
      <p:ext uri="{BB962C8B-B14F-4D97-AF65-F5344CB8AC3E}">
        <p14:creationId xmlns:p14="http://schemas.microsoft.com/office/powerpoint/2010/main" val="3162188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524DA0D-6E2E-4D65-93F1-AAA7E4E6AFBE}" type="datetimeFigureOut">
              <a:rPr lang="en-GB" smtClean="0"/>
              <a:t>22/01/2018</a:t>
            </a:fld>
            <a:endParaRPr lang="en-GB"/>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877C2E6-3C24-4F8A-A077-3B49AC44949D}" type="slidenum">
              <a:rPr lang="en-GB" smtClean="0"/>
              <a:t>‹#›</a:t>
            </a:fld>
            <a:endParaRPr lang="en-GB"/>
          </a:p>
        </p:txBody>
      </p:sp>
    </p:spTree>
    <p:extLst>
      <p:ext uri="{BB962C8B-B14F-4D97-AF65-F5344CB8AC3E}">
        <p14:creationId xmlns:p14="http://schemas.microsoft.com/office/powerpoint/2010/main" val="2862627890"/>
      </p:ext>
    </p:extLst>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oakridgeschoolsfederation.co.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yt/policyandsafety/en-GB/communityguidelines.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www.internetmatters.org/age-guides/videos.html" TargetMode="External"/><Relationship Id="rId3" Type="http://schemas.openxmlformats.org/officeDocument/2006/relationships/hyperlink" Target="http://www.thinkuknow.com/" TargetMode="External"/><Relationship Id="rId7" Type="http://schemas.openxmlformats.org/officeDocument/2006/relationships/hyperlink" Target="http://www.iwf.org.uk/" TargetMode="External"/><Relationship Id="rId2" Type="http://schemas.openxmlformats.org/officeDocument/2006/relationships/hyperlink" Target="http://www.parentscentre.gov.uk/" TargetMode="External"/><Relationship Id="rId1" Type="http://schemas.openxmlformats.org/officeDocument/2006/relationships/slideLayout" Target="../slideLayouts/slideLayout2.xml"/><Relationship Id="rId6" Type="http://schemas.openxmlformats.org/officeDocument/2006/relationships/hyperlink" Target="http://www.bbc.co.uk/webwise/" TargetMode="External"/><Relationship Id="rId5" Type="http://schemas.openxmlformats.org/officeDocument/2006/relationships/hyperlink" Target="http://www.childnet-int.org/" TargetMode="External"/><Relationship Id="rId4" Type="http://schemas.openxmlformats.org/officeDocument/2006/relationships/hyperlink" Target="http://www.getnetwise.org/" TargetMode="External"/><Relationship Id="rId9" Type="http://schemas.openxmlformats.org/officeDocument/2006/relationships/hyperlink" Target="http://facebook.com/safet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topmarks.co.uk/" TargetMode="External"/><Relationship Id="rId2" Type="http://schemas.openxmlformats.org/officeDocument/2006/relationships/hyperlink" Target="http://www.bbc.co.uk/schools/parents/" TargetMode="External"/><Relationship Id="rId1" Type="http://schemas.openxmlformats.org/officeDocument/2006/relationships/slideLayout" Target="../slideLayouts/slideLayout2.xml"/><Relationship Id="rId6" Type="http://schemas.openxmlformats.org/officeDocument/2006/relationships/hyperlink" Target="http://www.bbc.co.uk/schools/" TargetMode="External"/><Relationship Id="rId5" Type="http://schemas.openxmlformats.org/officeDocument/2006/relationships/hyperlink" Target="http://www.bgfl.org/bgfl/15.cfm?s=15&amp;p=251,index" TargetMode="External"/><Relationship Id="rId4" Type="http://schemas.openxmlformats.org/officeDocument/2006/relationships/hyperlink" Target="http://www.woodlands-junior.kent.sch.uk/Games/"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www.oakridgeschoolsfederation.co.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tapestryjournal.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9164" y="561702"/>
            <a:ext cx="9144000" cy="1538513"/>
          </a:xfrm>
        </p:spPr>
        <p:txBody>
          <a:bodyPr>
            <a:normAutofit/>
          </a:bodyPr>
          <a:lstStyle/>
          <a:p>
            <a:pPr algn="ctr"/>
            <a:r>
              <a:rPr lang="en-GB" b="1" u="sng" dirty="0" smtClean="0"/>
              <a:t>Parent Workshop</a:t>
            </a:r>
            <a:br>
              <a:rPr lang="en-GB" b="1" u="sng" dirty="0" smtClean="0"/>
            </a:br>
            <a:r>
              <a:rPr lang="en-GB" b="1" u="sng" dirty="0" smtClean="0"/>
              <a:t>computing &amp; Online safety</a:t>
            </a:r>
            <a:endParaRPr lang="en-GB" b="1" u="sng" dirty="0"/>
          </a:p>
        </p:txBody>
      </p:sp>
      <p:sp>
        <p:nvSpPr>
          <p:cNvPr id="3" name="Subtitle 2"/>
          <p:cNvSpPr>
            <a:spLocks noGrp="1"/>
          </p:cNvSpPr>
          <p:nvPr>
            <p:ph type="subTitle" idx="1"/>
          </p:nvPr>
        </p:nvSpPr>
        <p:spPr>
          <a:xfrm>
            <a:off x="1214845" y="2672076"/>
            <a:ext cx="9692639" cy="3621723"/>
          </a:xfrm>
        </p:spPr>
        <p:txBody>
          <a:bodyPr>
            <a:noAutofit/>
          </a:bodyPr>
          <a:lstStyle/>
          <a:p>
            <a:pPr algn="ctr"/>
            <a:r>
              <a:rPr lang="en-GB" sz="3600" b="1" dirty="0" smtClean="0">
                <a:solidFill>
                  <a:schemeClr val="tx1"/>
                </a:solidFill>
              </a:rPr>
              <a:t>Monday 22</a:t>
            </a:r>
            <a:r>
              <a:rPr lang="en-GB" sz="3600" b="1" baseline="30000" dirty="0" smtClean="0">
                <a:solidFill>
                  <a:schemeClr val="tx1"/>
                </a:solidFill>
              </a:rPr>
              <a:t>nd</a:t>
            </a:r>
            <a:r>
              <a:rPr lang="en-GB" sz="3600" b="1" dirty="0" smtClean="0">
                <a:solidFill>
                  <a:schemeClr val="tx1"/>
                </a:solidFill>
              </a:rPr>
              <a:t> January 2018</a:t>
            </a:r>
            <a:endParaRPr lang="en-GB" sz="3600" dirty="0">
              <a:solidFill>
                <a:schemeClr val="tx1"/>
              </a:solidFill>
            </a:endParaRPr>
          </a:p>
          <a:p>
            <a:pPr algn="ctr"/>
            <a:r>
              <a:rPr lang="en-GB" sz="2800" dirty="0" smtClean="0">
                <a:solidFill>
                  <a:schemeClr val="tx1"/>
                </a:solidFill>
                <a:hlinkClick r:id="rId2"/>
              </a:rPr>
              <a:t>www.oakridgeschoolsfederation.co.uk</a:t>
            </a:r>
            <a:endParaRPr lang="en-GB" sz="2800" dirty="0" smtClean="0">
              <a:solidFill>
                <a:schemeClr val="tx1"/>
              </a:solidFill>
            </a:endParaRPr>
          </a:p>
          <a:p>
            <a:pPr algn="ctr"/>
            <a:r>
              <a:rPr lang="en-GB" sz="2800" b="1" dirty="0" smtClean="0">
                <a:solidFill>
                  <a:schemeClr val="tx1"/>
                </a:solidFill>
              </a:rPr>
              <a:t>Twitter - @OakridgeFed</a:t>
            </a:r>
            <a:endParaRPr lang="en-GB" sz="2800" b="1" dirty="0">
              <a:solidFill>
                <a:schemeClr val="tx1"/>
              </a:solidFill>
            </a:endParaRPr>
          </a:p>
        </p:txBody>
      </p:sp>
    </p:spTree>
    <p:extLst>
      <p:ext uri="{BB962C8B-B14F-4D97-AF65-F5344CB8AC3E}">
        <p14:creationId xmlns:p14="http://schemas.microsoft.com/office/powerpoint/2010/main" val="2172649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188" y="0"/>
            <a:ext cx="10528663" cy="1230583"/>
          </a:xfrm>
        </p:spPr>
        <p:txBody>
          <a:bodyPr/>
          <a:lstStyle/>
          <a:p>
            <a:r>
              <a:rPr lang="en-GB" b="1" u="sng" dirty="0" smtClean="0"/>
              <a:t>Key stage 2 national curriculum objectives: </a:t>
            </a:r>
            <a:endParaRPr lang="en-GB" b="1" u="sng" dirty="0"/>
          </a:p>
        </p:txBody>
      </p:sp>
      <p:sp>
        <p:nvSpPr>
          <p:cNvPr id="3" name="Content Placeholder 2"/>
          <p:cNvSpPr>
            <a:spLocks noGrp="1"/>
          </p:cNvSpPr>
          <p:nvPr>
            <p:ph idx="1"/>
          </p:nvPr>
        </p:nvSpPr>
        <p:spPr>
          <a:xfrm>
            <a:off x="822958" y="930138"/>
            <a:ext cx="11247121" cy="3014846"/>
          </a:xfrm>
        </p:spPr>
        <p:txBody>
          <a:bodyPr>
            <a:noAutofit/>
          </a:bodyPr>
          <a:lstStyle/>
          <a:p>
            <a:pPr lvl="0"/>
            <a:r>
              <a:rPr lang="en-GB" sz="2800" b="1" dirty="0" smtClean="0">
                <a:solidFill>
                  <a:schemeClr val="tx2"/>
                </a:solidFill>
              </a:rPr>
              <a:t>design, write and debug programs </a:t>
            </a:r>
            <a:r>
              <a:rPr lang="en-GB" sz="2800" dirty="0" smtClean="0"/>
              <a:t>that accomplish specific goals, including controlling or simulating physical systems; solve problems by decomposing them into smaller parts </a:t>
            </a:r>
          </a:p>
          <a:p>
            <a:pPr lvl="0"/>
            <a:r>
              <a:rPr lang="en-GB" sz="2800" b="1" dirty="0" smtClean="0">
                <a:solidFill>
                  <a:schemeClr val="tx2"/>
                </a:solidFill>
              </a:rPr>
              <a:t>use sequence, selection, and repetition in programs</a:t>
            </a:r>
            <a:r>
              <a:rPr lang="en-GB" sz="2800" dirty="0" smtClean="0"/>
              <a:t>; work with variables and various forms of input and output </a:t>
            </a:r>
          </a:p>
          <a:p>
            <a:pPr lvl="0"/>
            <a:r>
              <a:rPr lang="en-GB" sz="2800" dirty="0" smtClean="0"/>
              <a:t>use </a:t>
            </a:r>
            <a:r>
              <a:rPr lang="en-GB" sz="2800" b="1" dirty="0">
                <a:solidFill>
                  <a:schemeClr val="tx2"/>
                </a:solidFill>
              </a:rPr>
              <a:t>logical reasoning</a:t>
            </a:r>
            <a:r>
              <a:rPr lang="en-GB" sz="2800" dirty="0"/>
              <a:t> to explain how some simple algorithms work and to detect and correct errors in algorithms and programs </a:t>
            </a:r>
          </a:p>
          <a:p>
            <a:pPr lvl="0"/>
            <a:r>
              <a:rPr lang="en-GB" sz="2800" b="1" dirty="0">
                <a:solidFill>
                  <a:schemeClr val="tx2"/>
                </a:solidFill>
              </a:rPr>
              <a:t>understand computer networks including the internet</a:t>
            </a:r>
            <a:r>
              <a:rPr lang="en-GB" sz="2800" dirty="0"/>
              <a:t>; how they can provide multiple services, such as the world wide web; and the opportunities they offer for communication and </a:t>
            </a:r>
            <a:r>
              <a:rPr lang="en-GB" sz="2800" dirty="0" smtClean="0"/>
              <a:t>collaboration</a:t>
            </a:r>
            <a:endParaRPr lang="en-GB" sz="2800" dirty="0"/>
          </a:p>
        </p:txBody>
      </p:sp>
    </p:spTree>
    <p:extLst>
      <p:ext uri="{BB962C8B-B14F-4D97-AF65-F5344CB8AC3E}">
        <p14:creationId xmlns:p14="http://schemas.microsoft.com/office/powerpoint/2010/main" val="16222760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National curriculum continued: </a:t>
            </a:r>
            <a:endParaRPr lang="en-GB" b="1" u="sng" dirty="0"/>
          </a:p>
        </p:txBody>
      </p:sp>
      <p:sp>
        <p:nvSpPr>
          <p:cNvPr id="3" name="Content Placeholder 2"/>
          <p:cNvSpPr>
            <a:spLocks noGrp="1"/>
          </p:cNvSpPr>
          <p:nvPr>
            <p:ph idx="1"/>
          </p:nvPr>
        </p:nvSpPr>
        <p:spPr>
          <a:xfrm>
            <a:off x="836024" y="1776549"/>
            <a:ext cx="10211388" cy="4014652"/>
          </a:xfrm>
        </p:spPr>
        <p:txBody>
          <a:bodyPr>
            <a:normAutofit fontScale="85000" lnSpcReduction="20000"/>
          </a:bodyPr>
          <a:lstStyle/>
          <a:p>
            <a:pPr lvl="0"/>
            <a:r>
              <a:rPr lang="en-GB" sz="3100" dirty="0"/>
              <a:t>use </a:t>
            </a:r>
            <a:r>
              <a:rPr lang="en-GB" sz="3100" b="1" dirty="0">
                <a:solidFill>
                  <a:schemeClr val="tx2"/>
                </a:solidFill>
              </a:rPr>
              <a:t>search technologies</a:t>
            </a:r>
            <a:r>
              <a:rPr lang="en-GB" sz="3100" dirty="0"/>
              <a:t> effectively, appreciate how results are selected and ranked, and be discerning in evaluating digital content </a:t>
            </a:r>
          </a:p>
          <a:p>
            <a:pPr lvl="0"/>
            <a:r>
              <a:rPr lang="en-GB" sz="3100" b="1" dirty="0">
                <a:solidFill>
                  <a:schemeClr val="tx2"/>
                </a:solidFill>
              </a:rPr>
              <a:t>select, use and combine a variety of software </a:t>
            </a:r>
            <a:r>
              <a:rPr lang="en-GB" sz="3100" dirty="0"/>
              <a:t>(including internet services) on a range of digital devices to design and create a range of programs, systems and content that accomplish given goals, including collecting, analysing, evaluating and presenting data and information </a:t>
            </a:r>
          </a:p>
          <a:p>
            <a:pPr lvl="0"/>
            <a:r>
              <a:rPr lang="en-GB" sz="3100" b="1" dirty="0">
                <a:solidFill>
                  <a:schemeClr val="tx2"/>
                </a:solidFill>
              </a:rPr>
              <a:t>use technology safely, respectfully and responsibly</a:t>
            </a:r>
            <a:r>
              <a:rPr lang="en-GB" sz="3100" dirty="0"/>
              <a:t>; recognise acceptable/unacceptable behaviour; identify a range of ways to report concerns about content and contact.</a:t>
            </a:r>
          </a:p>
          <a:p>
            <a:endParaRPr lang="en-GB" dirty="0"/>
          </a:p>
        </p:txBody>
      </p:sp>
    </p:spTree>
    <p:extLst>
      <p:ext uri="{BB962C8B-B14F-4D97-AF65-F5344CB8AC3E}">
        <p14:creationId xmlns:p14="http://schemas.microsoft.com/office/powerpoint/2010/main" val="41013464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Key stage 2</a:t>
            </a:r>
            <a:endParaRPr lang="en-GB" b="1" u="sng" dirty="0"/>
          </a:p>
        </p:txBody>
      </p:sp>
      <p:sp>
        <p:nvSpPr>
          <p:cNvPr id="3" name="Content Placeholder 2"/>
          <p:cNvSpPr>
            <a:spLocks noGrp="1"/>
          </p:cNvSpPr>
          <p:nvPr>
            <p:ph idx="1"/>
          </p:nvPr>
        </p:nvSpPr>
        <p:spPr/>
        <p:txBody>
          <a:bodyPr/>
          <a:lstStyle/>
          <a:p>
            <a:r>
              <a:rPr lang="en-GB" dirty="0" smtClean="0"/>
              <a:t> Using technology in the classroom </a:t>
            </a:r>
            <a:br>
              <a:rPr lang="en-GB" dirty="0" smtClean="0"/>
            </a:br>
            <a:r>
              <a:rPr lang="en-GB" dirty="0" smtClean="0"/>
              <a:t/>
            </a:r>
            <a:br>
              <a:rPr lang="en-GB" dirty="0" smtClean="0"/>
            </a:br>
            <a:endParaRPr lang="en-GB" dirty="0" smtClean="0"/>
          </a:p>
          <a:p>
            <a:r>
              <a:rPr lang="en-GB" dirty="0" smtClean="0"/>
              <a:t>Using technology at home </a:t>
            </a:r>
            <a:br>
              <a:rPr lang="en-GB" dirty="0" smtClean="0"/>
            </a:br>
            <a:r>
              <a:rPr lang="en-GB" dirty="0" smtClean="0"/>
              <a:t/>
            </a:r>
            <a:br>
              <a:rPr lang="en-GB" dirty="0" smtClean="0"/>
            </a:br>
            <a:endParaRPr lang="en-GB" dirty="0" smtClean="0"/>
          </a:p>
          <a:p>
            <a:r>
              <a:rPr lang="en-GB" dirty="0" smtClean="0"/>
              <a:t>How can you help at home? </a:t>
            </a:r>
            <a:endParaRPr lang="en-GB" dirty="0"/>
          </a:p>
        </p:txBody>
      </p:sp>
    </p:spTree>
    <p:extLst>
      <p:ext uri="{BB962C8B-B14F-4D97-AF65-F5344CB8AC3E}">
        <p14:creationId xmlns:p14="http://schemas.microsoft.com/office/powerpoint/2010/main" val="3549725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79" y="514015"/>
            <a:ext cx="9905998" cy="1478570"/>
          </a:xfrm>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410336">
            <a:off x="579738" y="432393"/>
            <a:ext cx="3367185" cy="2525389"/>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64983">
            <a:off x="123497" y="3780113"/>
            <a:ext cx="3118367" cy="2338775"/>
          </a:xfrm>
          <a:prstGeom prst="rect">
            <a:avLst/>
          </a:prstGeom>
        </p:spPr>
      </p:pic>
      <p:pic>
        <p:nvPicPr>
          <p:cNvPr id="8" name="Picture 7"/>
          <p:cNvPicPr/>
          <p:nvPr/>
        </p:nvPicPr>
        <p:blipFill>
          <a:blip r:embed="rId4"/>
          <a:stretch>
            <a:fillRect/>
          </a:stretch>
        </p:blipFill>
        <p:spPr>
          <a:xfrm rot="21099867">
            <a:off x="5892535" y="449494"/>
            <a:ext cx="5649399" cy="308617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3428" y="4206981"/>
            <a:ext cx="1875244" cy="2464117"/>
          </a:xfrm>
          <a:prstGeom prst="rect">
            <a:avLst/>
          </a:prstGeom>
        </p:spPr>
      </p:pic>
    </p:spTree>
    <p:extLst>
      <p:ext uri="{BB962C8B-B14F-4D97-AF65-F5344CB8AC3E}">
        <p14:creationId xmlns:p14="http://schemas.microsoft.com/office/powerpoint/2010/main" val="2004077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604" y="187443"/>
            <a:ext cx="9905998" cy="1478570"/>
          </a:xfrm>
        </p:spPr>
        <p:txBody>
          <a:bodyPr/>
          <a:lstStyle/>
          <a:p>
            <a:r>
              <a:rPr lang="en-GB" b="1" u="sng" dirty="0" smtClean="0"/>
              <a:t>Using AN IPAD IN THE CLASSROOM</a:t>
            </a:r>
            <a:endParaRPr lang="en-GB" b="1" u="sng" dirty="0"/>
          </a:p>
        </p:txBody>
      </p:sp>
      <p:pic>
        <p:nvPicPr>
          <p:cNvPr id="5" name="IMG_006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73377" y="1548448"/>
            <a:ext cx="7558451" cy="4251866"/>
          </a:xfrm>
        </p:spPr>
      </p:pic>
    </p:spTree>
    <p:extLst>
      <p:ext uri="{BB962C8B-B14F-4D97-AF65-F5344CB8AC3E}">
        <p14:creationId xmlns:p14="http://schemas.microsoft.com/office/powerpoint/2010/main" val="1382685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644" y="560863"/>
            <a:ext cx="9905998" cy="1182688"/>
          </a:xfrm>
        </p:spPr>
        <p:txBody>
          <a:bodyPr/>
          <a:lstStyle/>
          <a:p>
            <a:r>
              <a:rPr lang="en-GB" b="1" u="sng" dirty="0" smtClean="0"/>
              <a:t>Online safety</a:t>
            </a:r>
            <a:endParaRPr lang="en-GB" b="1" u="sng" dirty="0"/>
          </a:p>
        </p:txBody>
      </p:sp>
      <p:sp>
        <p:nvSpPr>
          <p:cNvPr id="3" name="Content Placeholder 2"/>
          <p:cNvSpPr>
            <a:spLocks noGrp="1"/>
          </p:cNvSpPr>
          <p:nvPr>
            <p:ph idx="1"/>
          </p:nvPr>
        </p:nvSpPr>
        <p:spPr>
          <a:xfrm>
            <a:off x="971596" y="1152207"/>
            <a:ext cx="10602095" cy="3541714"/>
          </a:xfrm>
        </p:spPr>
        <p:txBody>
          <a:bodyPr/>
          <a:lstStyle/>
          <a:p>
            <a:r>
              <a:rPr lang="en-GB" dirty="0" smtClean="0"/>
              <a:t> </a:t>
            </a:r>
            <a:endParaRPr lang="en-GB" dirty="0"/>
          </a:p>
        </p:txBody>
      </p:sp>
      <p:sp>
        <p:nvSpPr>
          <p:cNvPr id="4" name="Rectangle 3"/>
          <p:cNvSpPr/>
          <p:nvPr/>
        </p:nvSpPr>
        <p:spPr>
          <a:xfrm>
            <a:off x="1136469" y="1881052"/>
            <a:ext cx="9888582" cy="2062103"/>
          </a:xfrm>
          <a:prstGeom prst="rect">
            <a:avLst/>
          </a:prstGeom>
        </p:spPr>
        <p:txBody>
          <a:bodyPr wrap="square">
            <a:spAutoFit/>
          </a:bodyPr>
          <a:lstStyle/>
          <a:p>
            <a:r>
              <a:rPr lang="en-GB" altLang="en-US" sz="3200" dirty="0">
                <a:latin typeface="Century Gothic" panose="020B0502020202020204" pitchFamily="34" charset="0"/>
              </a:rPr>
              <a:t>“70% of parents feel that their children know more about the internet than they do”</a:t>
            </a:r>
          </a:p>
          <a:p>
            <a:endParaRPr lang="en-GB" altLang="en-US" sz="3200" dirty="0">
              <a:latin typeface="Century Gothic" panose="020B0502020202020204" pitchFamily="34" charset="0"/>
            </a:endParaRPr>
          </a:p>
          <a:p>
            <a:r>
              <a:rPr lang="en-GB" altLang="en-US" sz="3200" dirty="0">
                <a:latin typeface="Century Gothic" panose="020B0502020202020204" pitchFamily="34" charset="0"/>
              </a:rPr>
              <a:t>(Ofcom Media Literacy 2011)</a:t>
            </a:r>
          </a:p>
        </p:txBody>
      </p:sp>
    </p:spTree>
    <p:extLst>
      <p:ext uri="{BB962C8B-B14F-4D97-AF65-F5344CB8AC3E}">
        <p14:creationId xmlns:p14="http://schemas.microsoft.com/office/powerpoint/2010/main" val="817517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979" y="170025"/>
            <a:ext cx="9905998" cy="1478570"/>
          </a:xfrm>
        </p:spPr>
        <p:txBody>
          <a:bodyPr/>
          <a:lstStyle/>
          <a:p>
            <a:r>
              <a:rPr lang="en-GB" b="1" dirty="0" smtClean="0"/>
              <a:t>ONLINE SAFETY</a:t>
            </a:r>
            <a:endParaRPr lang="en-GB" b="1" dirty="0"/>
          </a:p>
        </p:txBody>
      </p:sp>
      <p:sp>
        <p:nvSpPr>
          <p:cNvPr id="3" name="Content Placeholder 2"/>
          <p:cNvSpPr>
            <a:spLocks noGrp="1"/>
          </p:cNvSpPr>
          <p:nvPr>
            <p:ph idx="1"/>
          </p:nvPr>
        </p:nvSpPr>
        <p:spPr>
          <a:xfrm>
            <a:off x="1141413" y="1648595"/>
            <a:ext cx="9905999" cy="3541714"/>
          </a:xfrm>
        </p:spPr>
        <p:txBody>
          <a:bodyPr>
            <a:noAutofit/>
          </a:bodyPr>
          <a:lstStyle/>
          <a:p>
            <a:r>
              <a:rPr lang="en-GB" sz="2800" dirty="0" smtClean="0"/>
              <a:t> </a:t>
            </a:r>
            <a:r>
              <a:rPr lang="en-US" sz="2800" dirty="0"/>
              <a:t>71% of young generations say they are concerned about </a:t>
            </a:r>
            <a:r>
              <a:rPr lang="en-US" sz="2800" dirty="0" smtClean="0"/>
              <a:t>cyberbullying</a:t>
            </a:r>
            <a:br>
              <a:rPr lang="en-US" sz="2800" dirty="0" smtClean="0"/>
            </a:br>
            <a:endParaRPr lang="en-US" sz="2800" dirty="0" smtClean="0"/>
          </a:p>
          <a:p>
            <a:r>
              <a:rPr lang="en-US" sz="2800" dirty="0"/>
              <a:t> There is online </a:t>
            </a:r>
            <a:r>
              <a:rPr lang="en-US" sz="2800" dirty="0" smtClean="0"/>
              <a:t>bullying </a:t>
            </a:r>
            <a:r>
              <a:rPr lang="en-US" sz="2800" dirty="0"/>
              <a:t>among </a:t>
            </a:r>
            <a:r>
              <a:rPr lang="en-US" sz="2800" dirty="0" smtClean="0"/>
              <a:t>youth between the ages of </a:t>
            </a:r>
            <a:r>
              <a:rPr lang="en-US" sz="2800" dirty="0"/>
              <a:t>8-17 worldwide. </a:t>
            </a:r>
            <a:r>
              <a:rPr lang="en-US" sz="2800" dirty="0" smtClean="0"/>
              <a:t/>
            </a:r>
            <a:br>
              <a:rPr lang="en-US" sz="2800" dirty="0" smtClean="0"/>
            </a:br>
            <a:endParaRPr lang="en-US" sz="2800" dirty="0" smtClean="0"/>
          </a:p>
          <a:p>
            <a:r>
              <a:rPr lang="en-US" sz="2800" dirty="0" smtClean="0"/>
              <a:t>Over </a:t>
            </a:r>
            <a:r>
              <a:rPr lang="en-US" sz="2800" dirty="0"/>
              <a:t>o</a:t>
            </a:r>
            <a:r>
              <a:rPr lang="en-US" sz="2800" dirty="0" smtClean="0"/>
              <a:t>ne </a:t>
            </a:r>
            <a:r>
              <a:rPr lang="en-US" sz="2800" dirty="0"/>
              <a:t>million children were harassed, </a:t>
            </a:r>
            <a:r>
              <a:rPr lang="en-US" sz="2800" dirty="0" err="1"/>
              <a:t>threatend</a:t>
            </a:r>
            <a:r>
              <a:rPr lang="en-US" sz="2800" dirty="0"/>
              <a:t> or subjected to other forms of cyberbullying </a:t>
            </a:r>
            <a:r>
              <a:rPr lang="en-US" sz="2800" dirty="0" smtClean="0"/>
              <a:t>through Social Media during </a:t>
            </a:r>
            <a:r>
              <a:rPr lang="en-US" sz="2800" dirty="0"/>
              <a:t>the past </a:t>
            </a:r>
            <a:r>
              <a:rPr lang="en-US" sz="2800" dirty="0" smtClean="0"/>
              <a:t>year. </a:t>
            </a:r>
            <a:endParaRPr lang="en-GB" sz="2800" dirty="0"/>
          </a:p>
        </p:txBody>
      </p:sp>
    </p:spTree>
    <p:extLst>
      <p:ext uri="{BB962C8B-B14F-4D97-AF65-F5344CB8AC3E}">
        <p14:creationId xmlns:p14="http://schemas.microsoft.com/office/powerpoint/2010/main" val="478917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356" y="187443"/>
            <a:ext cx="9905998" cy="1478570"/>
          </a:xfrm>
        </p:spPr>
        <p:txBody>
          <a:bodyPr/>
          <a:lstStyle/>
          <a:p>
            <a:r>
              <a:rPr lang="en-GB" b="1" u="sng" dirty="0" smtClean="0"/>
              <a:t>ONLINE SAFETY</a:t>
            </a:r>
            <a:endParaRPr lang="en-GB" b="1" u="sng" dirty="0"/>
          </a:p>
        </p:txBody>
      </p:sp>
      <p:pic>
        <p:nvPicPr>
          <p:cNvPr id="2054" name="Picture 6" descr="Image result for AP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987" y="1666013"/>
            <a:ext cx="9271691" cy="4167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222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482" y="300653"/>
            <a:ext cx="9905998" cy="1478570"/>
          </a:xfrm>
        </p:spPr>
        <p:txBody>
          <a:bodyPr/>
          <a:lstStyle/>
          <a:p>
            <a:r>
              <a:rPr lang="en-GB" b="1" u="sng" dirty="0" smtClean="0"/>
              <a:t>ONLINE SAFETY – THE SCHOOL APPROACH</a:t>
            </a:r>
            <a:endParaRPr lang="en-GB" b="1" u="sng" dirty="0"/>
          </a:p>
        </p:txBody>
      </p:sp>
      <p:sp>
        <p:nvSpPr>
          <p:cNvPr id="3" name="Content Placeholder 2"/>
          <p:cNvSpPr>
            <a:spLocks noGrp="1"/>
          </p:cNvSpPr>
          <p:nvPr>
            <p:ph idx="1"/>
          </p:nvPr>
        </p:nvSpPr>
        <p:spPr>
          <a:xfrm>
            <a:off x="1141413" y="1779223"/>
            <a:ext cx="10732725" cy="3981496"/>
          </a:xfrm>
        </p:spPr>
        <p:txBody>
          <a:bodyPr/>
          <a:lstStyle/>
          <a:p>
            <a:pPr>
              <a:buFontTx/>
              <a:buNone/>
            </a:pPr>
            <a:r>
              <a:rPr lang="en-US" altLang="en-US" sz="3600" b="1" dirty="0">
                <a:solidFill>
                  <a:schemeClr val="tx2">
                    <a:lumMod val="75000"/>
                  </a:schemeClr>
                </a:solidFill>
              </a:rPr>
              <a:t>Safe</a:t>
            </a:r>
            <a:r>
              <a:rPr lang="en-US" altLang="en-US" sz="3600" dirty="0">
                <a:solidFill>
                  <a:schemeClr val="tx2">
                    <a:lumMod val="75000"/>
                  </a:schemeClr>
                </a:solidFill>
              </a:rPr>
              <a:t>: </a:t>
            </a:r>
            <a:r>
              <a:rPr lang="en-US" altLang="en-US" sz="3600" dirty="0"/>
              <a:t>keeping personal information safe</a:t>
            </a:r>
            <a:endParaRPr lang="en-US" altLang="en-US" sz="3600" dirty="0">
              <a:solidFill>
                <a:srgbClr val="008000"/>
              </a:solidFill>
            </a:endParaRPr>
          </a:p>
          <a:p>
            <a:pPr>
              <a:buFontTx/>
              <a:buNone/>
            </a:pPr>
            <a:r>
              <a:rPr lang="en-US" altLang="en-US" sz="3600" b="1" dirty="0">
                <a:solidFill>
                  <a:schemeClr val="tx2">
                    <a:lumMod val="75000"/>
                  </a:schemeClr>
                </a:solidFill>
              </a:rPr>
              <a:t>Meeting</a:t>
            </a:r>
            <a:r>
              <a:rPr lang="en-US" altLang="en-US" sz="3600" dirty="0">
                <a:solidFill>
                  <a:schemeClr val="tx2">
                    <a:lumMod val="75000"/>
                  </a:schemeClr>
                </a:solidFill>
              </a:rPr>
              <a:t>: </a:t>
            </a:r>
            <a:r>
              <a:rPr lang="en-US" altLang="en-US" sz="3600" dirty="0"/>
              <a:t>online friends are strangers </a:t>
            </a:r>
            <a:endParaRPr lang="en-US" altLang="en-US" sz="3600" dirty="0">
              <a:solidFill>
                <a:srgbClr val="008000"/>
              </a:solidFill>
            </a:endParaRPr>
          </a:p>
          <a:p>
            <a:pPr>
              <a:buFontTx/>
              <a:buNone/>
            </a:pPr>
            <a:r>
              <a:rPr lang="en-US" altLang="en-US" sz="3600" b="1" dirty="0">
                <a:solidFill>
                  <a:schemeClr val="tx2">
                    <a:lumMod val="75000"/>
                  </a:schemeClr>
                </a:solidFill>
              </a:rPr>
              <a:t>Accepting</a:t>
            </a:r>
            <a:r>
              <a:rPr lang="en-US" altLang="en-US" sz="3600" dirty="0">
                <a:solidFill>
                  <a:schemeClr val="tx2">
                    <a:lumMod val="75000"/>
                  </a:schemeClr>
                </a:solidFill>
              </a:rPr>
              <a:t>: </a:t>
            </a:r>
            <a:r>
              <a:rPr lang="en-US" altLang="en-US" sz="3600" dirty="0"/>
              <a:t>be aware of viruses</a:t>
            </a:r>
            <a:endParaRPr lang="en-US" altLang="en-US" sz="3600" dirty="0">
              <a:solidFill>
                <a:srgbClr val="008000"/>
              </a:solidFill>
            </a:endParaRPr>
          </a:p>
          <a:p>
            <a:pPr>
              <a:buFontTx/>
              <a:buNone/>
            </a:pPr>
            <a:r>
              <a:rPr lang="en-US" altLang="en-US" sz="3600" b="1" dirty="0">
                <a:solidFill>
                  <a:schemeClr val="tx2">
                    <a:lumMod val="75000"/>
                  </a:schemeClr>
                </a:solidFill>
              </a:rPr>
              <a:t>Reliable</a:t>
            </a:r>
            <a:r>
              <a:rPr lang="en-US" altLang="en-US" sz="3600" dirty="0">
                <a:solidFill>
                  <a:schemeClr val="tx2">
                    <a:lumMod val="75000"/>
                  </a:schemeClr>
                </a:solidFill>
              </a:rPr>
              <a:t>: </a:t>
            </a:r>
            <a:r>
              <a:rPr lang="en-US" altLang="en-US" sz="3600" dirty="0"/>
              <a:t>information may be untrue</a:t>
            </a:r>
            <a:endParaRPr lang="en-US" altLang="en-US" sz="3600" dirty="0">
              <a:solidFill>
                <a:srgbClr val="008000"/>
              </a:solidFill>
            </a:endParaRPr>
          </a:p>
          <a:p>
            <a:pPr>
              <a:buFontTx/>
              <a:buNone/>
            </a:pPr>
            <a:r>
              <a:rPr lang="en-US" altLang="en-US" sz="3600" b="1" dirty="0">
                <a:solidFill>
                  <a:schemeClr val="tx2">
                    <a:lumMod val="75000"/>
                  </a:schemeClr>
                </a:solidFill>
              </a:rPr>
              <a:t>Tell</a:t>
            </a:r>
            <a:r>
              <a:rPr lang="en-US" altLang="en-US" sz="3600" dirty="0">
                <a:solidFill>
                  <a:schemeClr val="tx2">
                    <a:lumMod val="75000"/>
                  </a:schemeClr>
                </a:solidFill>
              </a:rPr>
              <a:t>: </a:t>
            </a:r>
            <a:r>
              <a:rPr lang="en-US" altLang="en-US" sz="3600" dirty="0"/>
              <a:t>inform an adult</a:t>
            </a:r>
            <a:endParaRPr lang="en-US" altLang="en-US" sz="3600" dirty="0">
              <a:solidFill>
                <a:srgbClr val="008000"/>
              </a:solidFill>
            </a:endParaRPr>
          </a:p>
          <a:p>
            <a:pPr marL="0" indent="0">
              <a:buNone/>
            </a:pPr>
            <a:endParaRPr lang="en-GB" dirty="0"/>
          </a:p>
        </p:txBody>
      </p:sp>
      <p:pic>
        <p:nvPicPr>
          <p:cNvPr id="3074" name="Picture 2" descr="CE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7405" y="4624886"/>
            <a:ext cx="136207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930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168" y="351283"/>
            <a:ext cx="9905998" cy="1478570"/>
          </a:xfrm>
        </p:spPr>
        <p:txBody>
          <a:bodyPr/>
          <a:lstStyle/>
          <a:p>
            <a:r>
              <a:rPr lang="en-GB" b="1" u="sng" dirty="0" smtClean="0"/>
              <a:t>What to do at home?</a:t>
            </a:r>
            <a:endParaRPr lang="en-GB" b="1" u="sng" dirty="0"/>
          </a:p>
        </p:txBody>
      </p:sp>
      <p:sp>
        <p:nvSpPr>
          <p:cNvPr id="4" name="Content Placeholder 2"/>
          <p:cNvSpPr>
            <a:spLocks noGrp="1"/>
          </p:cNvSpPr>
          <p:nvPr/>
        </p:nvSpPr>
        <p:spPr bwMode="auto">
          <a:xfrm>
            <a:off x="1390832" y="1736816"/>
            <a:ext cx="80518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1463" indent="-271463" algn="l" rtl="0" eaLnBrk="0" fontAlgn="base" hangingPunct="0">
              <a:lnSpc>
                <a:spcPct val="95000"/>
              </a:lnSpc>
              <a:spcBef>
                <a:spcPct val="30000"/>
              </a:spcBef>
              <a:spcAft>
                <a:spcPct val="0"/>
              </a:spcAft>
              <a:buClr>
                <a:srgbClr val="4D4D4D"/>
              </a:buClr>
              <a:buChar char="•"/>
              <a:defRPr sz="2800">
                <a:solidFill>
                  <a:srgbClr val="4D4D4D"/>
                </a:solidFill>
                <a:latin typeface="+mn-lt"/>
                <a:ea typeface="+mn-ea"/>
                <a:cs typeface="+mn-cs"/>
              </a:defRPr>
            </a:lvl1pPr>
            <a:lvl2pPr marL="819150" indent="-280988" algn="l" rtl="0" eaLnBrk="0" fontAlgn="base" hangingPunct="0">
              <a:lnSpc>
                <a:spcPct val="95000"/>
              </a:lnSpc>
              <a:spcBef>
                <a:spcPct val="30000"/>
              </a:spcBef>
              <a:spcAft>
                <a:spcPct val="0"/>
              </a:spcAft>
              <a:buClr>
                <a:srgbClr val="4D4D4D"/>
              </a:buClr>
              <a:buFont typeface="Arial" panose="020B0604020202020204" pitchFamily="34" charset="0"/>
              <a:buChar char="–"/>
              <a:defRPr sz="2400">
                <a:solidFill>
                  <a:srgbClr val="4D4D4D"/>
                </a:solidFill>
                <a:latin typeface="+mn-lt"/>
                <a:ea typeface="+mn-ea"/>
                <a:cs typeface="+mn-cs"/>
              </a:defRPr>
            </a:lvl2pPr>
            <a:lvl3pPr marL="1227138" indent="-228600" algn="l" rtl="0" eaLnBrk="0" fontAlgn="base" hangingPunct="0">
              <a:lnSpc>
                <a:spcPct val="95000"/>
              </a:lnSpc>
              <a:spcBef>
                <a:spcPct val="30000"/>
              </a:spcBef>
              <a:spcAft>
                <a:spcPct val="0"/>
              </a:spcAft>
              <a:buClr>
                <a:srgbClr val="4D4D4D"/>
              </a:buClr>
              <a:buChar char="•"/>
              <a:defRPr sz="2000">
                <a:solidFill>
                  <a:srgbClr val="4D4D4D"/>
                </a:solidFill>
                <a:latin typeface="+mn-lt"/>
                <a:ea typeface="+mn-ea"/>
                <a:cs typeface="+mn-cs"/>
              </a:defRPr>
            </a:lvl3pPr>
            <a:lvl4pPr marL="1635125" indent="-228600" algn="l" rtl="0" eaLnBrk="0" fontAlgn="base" hangingPunct="0">
              <a:lnSpc>
                <a:spcPct val="95000"/>
              </a:lnSpc>
              <a:spcBef>
                <a:spcPct val="30000"/>
              </a:spcBef>
              <a:spcAft>
                <a:spcPct val="0"/>
              </a:spcAft>
              <a:buClr>
                <a:srgbClr val="4D4D4D"/>
              </a:buClr>
              <a:buChar char="–"/>
              <a:defRPr sz="1800">
                <a:solidFill>
                  <a:srgbClr val="4D4D4D"/>
                </a:solidFill>
                <a:latin typeface="+mn-lt"/>
                <a:ea typeface="+mn-ea"/>
                <a:cs typeface="+mn-cs"/>
              </a:defRPr>
            </a:lvl4pPr>
            <a:lvl5pPr marL="2057400" indent="-228600" algn="l" rtl="0" eaLnBrk="0" fontAlgn="base" hangingPunct="0">
              <a:lnSpc>
                <a:spcPct val="95000"/>
              </a:lnSpc>
              <a:spcBef>
                <a:spcPct val="30000"/>
              </a:spcBef>
              <a:spcAft>
                <a:spcPct val="0"/>
              </a:spcAft>
              <a:buClr>
                <a:srgbClr val="4D4D4D"/>
              </a:buClr>
              <a:buChar char="•"/>
              <a:defRPr sz="1800">
                <a:solidFill>
                  <a:srgbClr val="4D4D4D"/>
                </a:solidFill>
                <a:latin typeface="+mn-lt"/>
                <a:ea typeface="+mn-ea"/>
                <a:cs typeface="+mn-cs"/>
              </a:defRPr>
            </a:lvl5pPr>
            <a:lvl6pPr marL="25146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6pPr>
            <a:lvl7pPr marL="29718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7pPr>
            <a:lvl8pPr marL="34290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8pPr>
            <a:lvl9pPr marL="38862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9pPr>
          </a:lstStyle>
          <a:p>
            <a:pPr marL="0" indent="0">
              <a:buNone/>
            </a:pPr>
            <a:r>
              <a:rPr lang="en-US" altLang="en-US" dirty="0" smtClean="0">
                <a:solidFill>
                  <a:schemeClr val="tx1"/>
                </a:solidFill>
                <a:latin typeface="Century Gothic" panose="020B0502020202020204" pitchFamily="34" charset="0"/>
              </a:rPr>
              <a:t>Check history of websites children have viewed</a:t>
            </a:r>
          </a:p>
          <a:p>
            <a:pPr marL="0" indent="0">
              <a:buNone/>
            </a:pPr>
            <a:endParaRPr lang="en-US" altLang="en-US" dirty="0" smtClean="0">
              <a:solidFill>
                <a:schemeClr val="tx1"/>
              </a:solidFill>
              <a:latin typeface="Century Gothic" panose="020B0502020202020204" pitchFamily="34" charset="0"/>
            </a:endParaRPr>
          </a:p>
          <a:p>
            <a:pPr marL="0" indent="0">
              <a:buNone/>
            </a:pPr>
            <a:r>
              <a:rPr lang="en-US" altLang="en-US" dirty="0" smtClean="0">
                <a:solidFill>
                  <a:schemeClr val="tx1"/>
                </a:solidFill>
                <a:latin typeface="Century Gothic" panose="020B0502020202020204" pitchFamily="34" charset="0"/>
              </a:rPr>
              <a:t>Turn on Safe Search in Google</a:t>
            </a:r>
          </a:p>
          <a:p>
            <a:endParaRPr lang="en-US" alt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5813" y="2400527"/>
            <a:ext cx="3292475"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6335486" y="3775166"/>
            <a:ext cx="3107146" cy="152835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5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602" y="618517"/>
            <a:ext cx="9905998" cy="831459"/>
          </a:xfrm>
        </p:spPr>
        <p:txBody>
          <a:bodyPr/>
          <a:lstStyle/>
          <a:p>
            <a:r>
              <a:rPr lang="en-GB" b="1" u="sng" dirty="0" smtClean="0"/>
              <a:t>Computing Parent Forum</a:t>
            </a:r>
            <a:endParaRPr lang="en-GB" b="1" u="sng" dirty="0"/>
          </a:p>
        </p:txBody>
      </p:sp>
      <p:sp>
        <p:nvSpPr>
          <p:cNvPr id="3" name="Content Placeholder 2"/>
          <p:cNvSpPr>
            <a:spLocks noGrp="1"/>
          </p:cNvSpPr>
          <p:nvPr>
            <p:ph idx="1"/>
          </p:nvPr>
        </p:nvSpPr>
        <p:spPr>
          <a:xfrm>
            <a:off x="984658" y="1476101"/>
            <a:ext cx="10615159" cy="3918857"/>
          </a:xfrm>
        </p:spPr>
        <p:txBody>
          <a:bodyPr>
            <a:normAutofit/>
          </a:bodyPr>
          <a:lstStyle/>
          <a:p>
            <a:r>
              <a:rPr lang="en-GB" sz="2800" dirty="0" smtClean="0"/>
              <a:t> How is Computing/I.C.T taught at Oakridge? </a:t>
            </a:r>
            <a:br>
              <a:rPr lang="en-GB" sz="2800" dirty="0" smtClean="0"/>
            </a:br>
            <a:endParaRPr lang="en-GB" sz="2800" dirty="0" smtClean="0"/>
          </a:p>
          <a:p>
            <a:r>
              <a:rPr lang="en-GB" sz="2800" dirty="0"/>
              <a:t> </a:t>
            </a:r>
            <a:r>
              <a:rPr lang="en-GB" sz="2800" dirty="0" smtClean="0"/>
              <a:t>Online safety</a:t>
            </a:r>
            <a:br>
              <a:rPr lang="en-GB" sz="2800" dirty="0" smtClean="0"/>
            </a:br>
            <a:endParaRPr lang="en-GB" sz="2800" dirty="0" smtClean="0"/>
          </a:p>
          <a:p>
            <a:r>
              <a:rPr lang="en-GB" sz="2800" dirty="0"/>
              <a:t> </a:t>
            </a:r>
            <a:r>
              <a:rPr lang="en-GB" sz="2800" dirty="0" smtClean="0"/>
              <a:t>Useful information – school website and Twitter</a:t>
            </a:r>
          </a:p>
        </p:txBody>
      </p:sp>
    </p:spTree>
    <p:extLst>
      <p:ext uri="{BB962C8B-B14F-4D97-AF65-F5344CB8AC3E}">
        <p14:creationId xmlns:p14="http://schemas.microsoft.com/office/powerpoint/2010/main" val="3220646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979" y="174381"/>
            <a:ext cx="9905998" cy="1478570"/>
          </a:xfrm>
        </p:spPr>
        <p:txBody>
          <a:bodyPr/>
          <a:lstStyle/>
          <a:p>
            <a:r>
              <a:rPr lang="en-GB" b="1" dirty="0" smtClean="0"/>
              <a:t>GAMING</a:t>
            </a:r>
            <a:endParaRPr lang="en-GB"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6773" y="1365567"/>
            <a:ext cx="9230410" cy="468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131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25" y="0"/>
            <a:ext cx="9905998" cy="1478570"/>
          </a:xfrm>
        </p:spPr>
        <p:txBody>
          <a:bodyPr/>
          <a:lstStyle/>
          <a:p>
            <a:r>
              <a:rPr lang="en-GB" b="1" u="sng" dirty="0" smtClean="0"/>
              <a:t>YouTube</a:t>
            </a:r>
            <a:endParaRPr lang="en-GB" b="1" u="sng" dirty="0"/>
          </a:p>
        </p:txBody>
      </p:sp>
      <p:sp>
        <p:nvSpPr>
          <p:cNvPr id="4" name="Rectangle 3"/>
          <p:cNvSpPr/>
          <p:nvPr/>
        </p:nvSpPr>
        <p:spPr>
          <a:xfrm>
            <a:off x="783771" y="1225689"/>
            <a:ext cx="11011989" cy="4893647"/>
          </a:xfrm>
          <a:prstGeom prst="rect">
            <a:avLst/>
          </a:prstGeom>
        </p:spPr>
        <p:txBody>
          <a:bodyPr wrap="square">
            <a:spAutoFit/>
          </a:bodyPr>
          <a:lstStyle/>
          <a:p>
            <a:r>
              <a:rPr lang="en-US" sz="2400" dirty="0"/>
              <a:t>You can register for a YouTube account from the age of 13 in the UK. Because YouTube is owned by Google, the site uses a Google accounts sign-in system to give you access to all their products such as YouTube, Gmail and Google+. </a:t>
            </a:r>
            <a:endParaRPr lang="en-US" sz="2400" dirty="0" smtClean="0"/>
          </a:p>
          <a:p>
            <a:endParaRPr lang="en-US" sz="2400" dirty="0"/>
          </a:p>
          <a:p>
            <a:r>
              <a:rPr lang="en-US" sz="2400" dirty="0" smtClean="0"/>
              <a:t>When </a:t>
            </a:r>
            <a:r>
              <a:rPr lang="en-US" sz="2400" dirty="0"/>
              <a:t>registering, if a date of birth is entered that indicates you are below the age of 13, account registration will be disabled. Some videos on YouTube have an adult age restriction if YouTube deems them to contain potentially inappropriate content. These are only available to registered users who claim to be 18 years old or older. </a:t>
            </a:r>
            <a:endParaRPr lang="en-US" sz="2400" dirty="0" smtClean="0"/>
          </a:p>
          <a:p>
            <a:endParaRPr lang="en-US" sz="2400" dirty="0"/>
          </a:p>
          <a:p>
            <a:r>
              <a:rPr lang="en-US" sz="2400" dirty="0" smtClean="0"/>
              <a:t>However</a:t>
            </a:r>
            <a:r>
              <a:rPr lang="en-US" sz="2400" dirty="0"/>
              <a:t>, you do not have to register with YouTube to view most videos. If your child is using YouTube and is not registered, a warning sign will appear for any video flagged as age-restricted, and will ask the user to register to confirm their age. As with most other social media platforms, YouTube does not verify the age entered. </a:t>
            </a:r>
            <a:endParaRPr lang="en-GB" sz="2400" dirty="0"/>
          </a:p>
        </p:txBody>
      </p:sp>
    </p:spTree>
    <p:extLst>
      <p:ext uri="{BB962C8B-B14F-4D97-AF65-F5344CB8AC3E}">
        <p14:creationId xmlns:p14="http://schemas.microsoft.com/office/powerpoint/2010/main" val="93956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248" y="0"/>
            <a:ext cx="9905998" cy="1478570"/>
          </a:xfrm>
        </p:spPr>
        <p:txBody>
          <a:bodyPr/>
          <a:lstStyle/>
          <a:p>
            <a:r>
              <a:rPr lang="en-GB" b="1" u="sng" dirty="0" smtClean="0"/>
              <a:t>YouTube</a:t>
            </a:r>
            <a:endParaRPr lang="en-GB" b="1" u="sng" dirty="0"/>
          </a:p>
        </p:txBody>
      </p:sp>
      <p:sp>
        <p:nvSpPr>
          <p:cNvPr id="4" name="Rectangle 3"/>
          <p:cNvSpPr/>
          <p:nvPr/>
        </p:nvSpPr>
        <p:spPr>
          <a:xfrm>
            <a:off x="1254330" y="1093823"/>
            <a:ext cx="10131833" cy="5632311"/>
          </a:xfrm>
          <a:prstGeom prst="rect">
            <a:avLst/>
          </a:prstGeom>
        </p:spPr>
        <p:txBody>
          <a:bodyPr wrap="square">
            <a:spAutoFit/>
          </a:bodyPr>
          <a:lstStyle/>
          <a:p>
            <a:r>
              <a:rPr lang="en-US" sz="2400" dirty="0"/>
              <a:t>Several features of </a:t>
            </a:r>
            <a:r>
              <a:rPr lang="en-US" sz="2400" dirty="0" smtClean="0"/>
              <a:t>YouTube </a:t>
            </a:r>
            <a:r>
              <a:rPr lang="en-US" sz="2400" dirty="0"/>
              <a:t>could present as potential risks to children and young people: </a:t>
            </a:r>
          </a:p>
          <a:p>
            <a:pPr marL="285750" indent="-285750">
              <a:buFont typeface="Arial" panose="020B0604020202020204" pitchFamily="34" charset="0"/>
              <a:buChar char="•"/>
            </a:pPr>
            <a:r>
              <a:rPr lang="en-US" sz="2400" dirty="0" smtClean="0"/>
              <a:t>Viewing </a:t>
            </a:r>
            <a:r>
              <a:rPr lang="en-US" sz="2400" dirty="0"/>
              <a:t>content </a:t>
            </a:r>
          </a:p>
          <a:p>
            <a:pPr marL="285750" indent="-285750">
              <a:buFont typeface="Arial" panose="020B0604020202020204" pitchFamily="34" charset="0"/>
              <a:buChar char="•"/>
            </a:pPr>
            <a:r>
              <a:rPr lang="en-US" sz="2400" dirty="0" smtClean="0"/>
              <a:t>Sharing </a:t>
            </a:r>
            <a:r>
              <a:rPr lang="en-US" sz="2400" dirty="0"/>
              <a:t>of information and images </a:t>
            </a:r>
          </a:p>
          <a:p>
            <a:pPr marL="285750" indent="-285750">
              <a:buFont typeface="Arial" panose="020B0604020202020204" pitchFamily="34" charset="0"/>
              <a:buChar char="•"/>
            </a:pPr>
            <a:r>
              <a:rPr lang="en-US" sz="2400" dirty="0" smtClean="0"/>
              <a:t>Connecting </a:t>
            </a:r>
            <a:r>
              <a:rPr lang="en-US" sz="2400" dirty="0"/>
              <a:t>to other users they do not </a:t>
            </a:r>
            <a:r>
              <a:rPr lang="en-US" sz="2400" dirty="0" smtClean="0"/>
              <a:t>know</a:t>
            </a:r>
          </a:p>
          <a:p>
            <a:pPr marL="285750" indent="-285750">
              <a:buFont typeface="Arial" panose="020B0604020202020204" pitchFamily="34" charset="0"/>
              <a:buChar char="•"/>
            </a:pPr>
            <a:r>
              <a:rPr lang="en-US" sz="2400" dirty="0" smtClean="0"/>
              <a:t>Cyber </a:t>
            </a:r>
            <a:r>
              <a:rPr lang="en-US" sz="2400" dirty="0"/>
              <a:t>bullying </a:t>
            </a:r>
          </a:p>
          <a:p>
            <a:endParaRPr lang="en-US" sz="2400" dirty="0" smtClean="0"/>
          </a:p>
          <a:p>
            <a:r>
              <a:rPr lang="en-US" sz="2400" dirty="0"/>
              <a:t>Y</a:t>
            </a:r>
            <a:r>
              <a:rPr lang="en-US" sz="2400" dirty="0" smtClean="0"/>
              <a:t>ouTube </a:t>
            </a:r>
            <a:r>
              <a:rPr lang="en-US" sz="2400" dirty="0"/>
              <a:t>hosts content you may deem inappropriate for your children, including videos that containing violence, scenes of a sexual nature or bad language. YouTube has ‘community guidelines’ about what content should and shouldn’t be uploaded and states that any video content that breaks these guidelines will be removed or become age-restricted. </a:t>
            </a:r>
            <a:endParaRPr lang="en-US" sz="2400" dirty="0" smtClean="0"/>
          </a:p>
          <a:p>
            <a:endParaRPr lang="en-US" sz="2400" dirty="0"/>
          </a:p>
          <a:p>
            <a:r>
              <a:rPr lang="en-US" sz="2400" dirty="0" smtClean="0"/>
              <a:t>These </a:t>
            </a:r>
            <a:r>
              <a:rPr lang="en-US" sz="2400" dirty="0"/>
              <a:t>can be found at: </a:t>
            </a:r>
            <a:r>
              <a:rPr lang="en-US" sz="2400" dirty="0">
                <a:hlinkClick r:id="rId2"/>
              </a:rPr>
              <a:t>https://</a:t>
            </a:r>
            <a:r>
              <a:rPr lang="en-US" sz="2400" dirty="0" smtClean="0">
                <a:hlinkClick r:id="rId2"/>
              </a:rPr>
              <a:t>www.youtube.com/yt/policyandsafety/en-GB/communityguidelines.html</a:t>
            </a:r>
            <a:r>
              <a:rPr lang="en-US" sz="2400" dirty="0" smtClean="0"/>
              <a:t> </a:t>
            </a:r>
            <a:endParaRPr lang="en-GB" sz="2400" dirty="0"/>
          </a:p>
        </p:txBody>
      </p:sp>
    </p:spTree>
    <p:extLst>
      <p:ext uri="{BB962C8B-B14F-4D97-AF65-F5344CB8AC3E}">
        <p14:creationId xmlns:p14="http://schemas.microsoft.com/office/powerpoint/2010/main" val="3278119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bwMode="auto">
          <a:xfrm>
            <a:off x="1201783" y="788261"/>
            <a:ext cx="1059397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1463" indent="-271463" algn="l" rtl="0" eaLnBrk="0" fontAlgn="base" hangingPunct="0">
              <a:lnSpc>
                <a:spcPct val="95000"/>
              </a:lnSpc>
              <a:spcBef>
                <a:spcPct val="30000"/>
              </a:spcBef>
              <a:spcAft>
                <a:spcPct val="0"/>
              </a:spcAft>
              <a:buClr>
                <a:srgbClr val="4D4D4D"/>
              </a:buClr>
              <a:buChar char="•"/>
              <a:defRPr sz="2800">
                <a:solidFill>
                  <a:srgbClr val="4D4D4D"/>
                </a:solidFill>
                <a:latin typeface="+mn-lt"/>
                <a:ea typeface="+mn-ea"/>
                <a:cs typeface="+mn-cs"/>
              </a:defRPr>
            </a:lvl1pPr>
            <a:lvl2pPr marL="819150" indent="-280988" algn="l" rtl="0" eaLnBrk="0" fontAlgn="base" hangingPunct="0">
              <a:lnSpc>
                <a:spcPct val="95000"/>
              </a:lnSpc>
              <a:spcBef>
                <a:spcPct val="30000"/>
              </a:spcBef>
              <a:spcAft>
                <a:spcPct val="0"/>
              </a:spcAft>
              <a:buClr>
                <a:srgbClr val="4D4D4D"/>
              </a:buClr>
              <a:buFont typeface="Arial" panose="020B0604020202020204" pitchFamily="34" charset="0"/>
              <a:buChar char="–"/>
              <a:defRPr sz="2400">
                <a:solidFill>
                  <a:srgbClr val="4D4D4D"/>
                </a:solidFill>
                <a:latin typeface="+mn-lt"/>
                <a:ea typeface="+mn-ea"/>
                <a:cs typeface="+mn-cs"/>
              </a:defRPr>
            </a:lvl2pPr>
            <a:lvl3pPr marL="1227138" indent="-228600" algn="l" rtl="0" eaLnBrk="0" fontAlgn="base" hangingPunct="0">
              <a:lnSpc>
                <a:spcPct val="95000"/>
              </a:lnSpc>
              <a:spcBef>
                <a:spcPct val="30000"/>
              </a:spcBef>
              <a:spcAft>
                <a:spcPct val="0"/>
              </a:spcAft>
              <a:buClr>
                <a:srgbClr val="4D4D4D"/>
              </a:buClr>
              <a:buChar char="•"/>
              <a:defRPr sz="2000">
                <a:solidFill>
                  <a:srgbClr val="4D4D4D"/>
                </a:solidFill>
                <a:latin typeface="+mn-lt"/>
                <a:ea typeface="+mn-ea"/>
                <a:cs typeface="+mn-cs"/>
              </a:defRPr>
            </a:lvl3pPr>
            <a:lvl4pPr marL="1635125" indent="-228600" algn="l" rtl="0" eaLnBrk="0" fontAlgn="base" hangingPunct="0">
              <a:lnSpc>
                <a:spcPct val="95000"/>
              </a:lnSpc>
              <a:spcBef>
                <a:spcPct val="30000"/>
              </a:spcBef>
              <a:spcAft>
                <a:spcPct val="0"/>
              </a:spcAft>
              <a:buClr>
                <a:srgbClr val="4D4D4D"/>
              </a:buClr>
              <a:buChar char="–"/>
              <a:defRPr sz="1800">
                <a:solidFill>
                  <a:srgbClr val="4D4D4D"/>
                </a:solidFill>
                <a:latin typeface="+mn-lt"/>
                <a:ea typeface="+mn-ea"/>
                <a:cs typeface="+mn-cs"/>
              </a:defRPr>
            </a:lvl4pPr>
            <a:lvl5pPr marL="2057400" indent="-228600" algn="l" rtl="0" eaLnBrk="0" fontAlgn="base" hangingPunct="0">
              <a:lnSpc>
                <a:spcPct val="95000"/>
              </a:lnSpc>
              <a:spcBef>
                <a:spcPct val="30000"/>
              </a:spcBef>
              <a:spcAft>
                <a:spcPct val="0"/>
              </a:spcAft>
              <a:buClr>
                <a:srgbClr val="4D4D4D"/>
              </a:buClr>
              <a:buChar char="•"/>
              <a:defRPr sz="1800">
                <a:solidFill>
                  <a:srgbClr val="4D4D4D"/>
                </a:solidFill>
                <a:latin typeface="+mn-lt"/>
                <a:ea typeface="+mn-ea"/>
                <a:cs typeface="+mn-cs"/>
              </a:defRPr>
            </a:lvl5pPr>
            <a:lvl6pPr marL="25146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6pPr>
            <a:lvl7pPr marL="29718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7pPr>
            <a:lvl8pPr marL="34290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8pPr>
            <a:lvl9pPr marL="38862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9pPr>
          </a:lstStyle>
          <a:p>
            <a:pPr marL="0" indent="0">
              <a:buNone/>
            </a:pPr>
            <a:r>
              <a:rPr lang="en-US" altLang="en-US" b="1" dirty="0" smtClean="0">
                <a:solidFill>
                  <a:schemeClr val="tx1"/>
                </a:solidFill>
                <a:latin typeface="Century Gothic" panose="020B0502020202020204" pitchFamily="34" charset="0"/>
              </a:rPr>
              <a:t>Encourage use of child friendly search engines e.g. Yahooligans</a:t>
            </a:r>
          </a:p>
          <a:p>
            <a:pPr marL="0" indent="0">
              <a:buNone/>
            </a:pPr>
            <a:endParaRPr lang="en-US" altLang="en-US" b="1" dirty="0" smtClean="0">
              <a:solidFill>
                <a:schemeClr val="tx1"/>
              </a:solidFill>
              <a:latin typeface="Century Gothic" panose="020B0502020202020204" pitchFamily="34" charset="0"/>
            </a:endParaRPr>
          </a:p>
          <a:p>
            <a:pPr marL="0" indent="0">
              <a:buNone/>
            </a:pPr>
            <a:r>
              <a:rPr lang="en-US" altLang="en-US" b="1" dirty="0" smtClean="0">
                <a:solidFill>
                  <a:schemeClr val="tx1"/>
                </a:solidFill>
                <a:latin typeface="Century Gothic" panose="020B0502020202020204" pitchFamily="34" charset="0"/>
              </a:rPr>
              <a:t>Use safe search apps on an iPhone and iPad e.g. K9 browser. </a:t>
            </a:r>
          </a:p>
          <a:p>
            <a:endParaRPr lang="en-US" altLang="en-US" b="1" dirty="0" smtClean="0">
              <a:solidFill>
                <a:schemeClr val="tx1"/>
              </a:solidFill>
              <a:latin typeface="Century Gothic" panose="020B0502020202020204" pitchFamily="34" charset="0"/>
            </a:endParaRPr>
          </a:p>
          <a:p>
            <a:pPr marL="0" indent="0">
              <a:buNone/>
            </a:pPr>
            <a:r>
              <a:rPr lang="en-US" altLang="en-US" b="1" dirty="0" smtClean="0">
                <a:solidFill>
                  <a:schemeClr val="tx1"/>
                </a:solidFill>
                <a:latin typeface="Century Gothic" panose="020B0502020202020204" pitchFamily="34" charset="0"/>
              </a:rPr>
              <a:t>Think about when your child needs a mobile phone. Contact the provider to put restrictions on usage. </a:t>
            </a:r>
            <a:br>
              <a:rPr lang="en-US" altLang="en-US" b="1" dirty="0" smtClean="0">
                <a:solidFill>
                  <a:schemeClr val="tx1"/>
                </a:solidFill>
                <a:latin typeface="Century Gothic" panose="020B0502020202020204" pitchFamily="34" charset="0"/>
              </a:rPr>
            </a:br>
            <a:endParaRPr lang="en-US" altLang="en-US" b="1" dirty="0" smtClean="0">
              <a:solidFill>
                <a:schemeClr val="tx1"/>
              </a:solidFill>
              <a:latin typeface="Century Gothic" panose="020B0502020202020204" pitchFamily="34" charset="0"/>
            </a:endParaRPr>
          </a:p>
          <a:p>
            <a:pPr marL="0" indent="0">
              <a:buNone/>
            </a:pPr>
            <a:r>
              <a:rPr lang="en-US" altLang="en-US" b="1" dirty="0" smtClean="0">
                <a:solidFill>
                  <a:schemeClr val="tx1"/>
                </a:solidFill>
                <a:latin typeface="Century Gothic" panose="020B0502020202020204" pitchFamily="34" charset="0"/>
              </a:rPr>
              <a:t>For older children, encourage discussions around the appropriateness of some apps and what steps they can take in order to be SMART users of technology. </a:t>
            </a:r>
          </a:p>
          <a:p>
            <a:pPr marL="0" indent="0">
              <a:buNone/>
            </a:pPr>
            <a:endParaRPr lang="en-US" altLang="en-US" dirty="0" smtClean="0">
              <a:solidFill>
                <a:schemeClr val="tx1"/>
              </a:solidFill>
            </a:endParaRPr>
          </a:p>
          <a:p>
            <a:endParaRPr lang="en-US" altLang="en-US" dirty="0" smtClean="0">
              <a:solidFill>
                <a:schemeClr val="tx1"/>
              </a:solidFill>
            </a:endParaRPr>
          </a:p>
          <a:p>
            <a:endParaRPr lang="en-US" altLang="en-US" dirty="0" smtClean="0">
              <a:solidFill>
                <a:schemeClr val="tx1"/>
              </a:solidFill>
            </a:endParaRPr>
          </a:p>
        </p:txBody>
      </p:sp>
    </p:spTree>
    <p:extLst>
      <p:ext uri="{BB962C8B-B14F-4D97-AF65-F5344CB8AC3E}">
        <p14:creationId xmlns:p14="http://schemas.microsoft.com/office/powerpoint/2010/main" val="3718811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bwMode="auto">
          <a:xfrm>
            <a:off x="1084217" y="1064419"/>
            <a:ext cx="10554789"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1463" indent="-271463" algn="l" rtl="0" eaLnBrk="0" fontAlgn="base" hangingPunct="0">
              <a:lnSpc>
                <a:spcPct val="95000"/>
              </a:lnSpc>
              <a:spcBef>
                <a:spcPct val="30000"/>
              </a:spcBef>
              <a:spcAft>
                <a:spcPct val="0"/>
              </a:spcAft>
              <a:buClr>
                <a:srgbClr val="4D4D4D"/>
              </a:buClr>
              <a:buChar char="•"/>
              <a:defRPr sz="2800">
                <a:solidFill>
                  <a:srgbClr val="4D4D4D"/>
                </a:solidFill>
                <a:latin typeface="+mn-lt"/>
                <a:ea typeface="+mn-ea"/>
                <a:cs typeface="+mn-cs"/>
              </a:defRPr>
            </a:lvl1pPr>
            <a:lvl2pPr marL="819150" indent="-280988" algn="l" rtl="0" eaLnBrk="0" fontAlgn="base" hangingPunct="0">
              <a:lnSpc>
                <a:spcPct val="95000"/>
              </a:lnSpc>
              <a:spcBef>
                <a:spcPct val="30000"/>
              </a:spcBef>
              <a:spcAft>
                <a:spcPct val="0"/>
              </a:spcAft>
              <a:buClr>
                <a:srgbClr val="4D4D4D"/>
              </a:buClr>
              <a:buFont typeface="Arial" panose="020B0604020202020204" pitchFamily="34" charset="0"/>
              <a:buChar char="–"/>
              <a:defRPr sz="2400">
                <a:solidFill>
                  <a:srgbClr val="4D4D4D"/>
                </a:solidFill>
                <a:latin typeface="+mn-lt"/>
                <a:ea typeface="+mn-ea"/>
                <a:cs typeface="+mn-cs"/>
              </a:defRPr>
            </a:lvl2pPr>
            <a:lvl3pPr marL="1227138" indent="-228600" algn="l" rtl="0" eaLnBrk="0" fontAlgn="base" hangingPunct="0">
              <a:lnSpc>
                <a:spcPct val="95000"/>
              </a:lnSpc>
              <a:spcBef>
                <a:spcPct val="30000"/>
              </a:spcBef>
              <a:spcAft>
                <a:spcPct val="0"/>
              </a:spcAft>
              <a:buClr>
                <a:srgbClr val="4D4D4D"/>
              </a:buClr>
              <a:buChar char="•"/>
              <a:defRPr sz="2000">
                <a:solidFill>
                  <a:srgbClr val="4D4D4D"/>
                </a:solidFill>
                <a:latin typeface="+mn-lt"/>
                <a:ea typeface="+mn-ea"/>
                <a:cs typeface="+mn-cs"/>
              </a:defRPr>
            </a:lvl3pPr>
            <a:lvl4pPr marL="1635125" indent="-228600" algn="l" rtl="0" eaLnBrk="0" fontAlgn="base" hangingPunct="0">
              <a:lnSpc>
                <a:spcPct val="95000"/>
              </a:lnSpc>
              <a:spcBef>
                <a:spcPct val="30000"/>
              </a:spcBef>
              <a:spcAft>
                <a:spcPct val="0"/>
              </a:spcAft>
              <a:buClr>
                <a:srgbClr val="4D4D4D"/>
              </a:buClr>
              <a:buChar char="–"/>
              <a:defRPr sz="1800">
                <a:solidFill>
                  <a:srgbClr val="4D4D4D"/>
                </a:solidFill>
                <a:latin typeface="+mn-lt"/>
                <a:ea typeface="+mn-ea"/>
                <a:cs typeface="+mn-cs"/>
              </a:defRPr>
            </a:lvl4pPr>
            <a:lvl5pPr marL="2057400" indent="-228600" algn="l" rtl="0" eaLnBrk="0" fontAlgn="base" hangingPunct="0">
              <a:lnSpc>
                <a:spcPct val="95000"/>
              </a:lnSpc>
              <a:spcBef>
                <a:spcPct val="30000"/>
              </a:spcBef>
              <a:spcAft>
                <a:spcPct val="0"/>
              </a:spcAft>
              <a:buClr>
                <a:srgbClr val="4D4D4D"/>
              </a:buClr>
              <a:buChar char="•"/>
              <a:defRPr sz="1800">
                <a:solidFill>
                  <a:srgbClr val="4D4D4D"/>
                </a:solidFill>
                <a:latin typeface="+mn-lt"/>
                <a:ea typeface="+mn-ea"/>
                <a:cs typeface="+mn-cs"/>
              </a:defRPr>
            </a:lvl5pPr>
            <a:lvl6pPr marL="25146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6pPr>
            <a:lvl7pPr marL="29718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7pPr>
            <a:lvl8pPr marL="34290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8pPr>
            <a:lvl9pPr marL="3886200" indent="-228600" algn="l" rtl="0" fontAlgn="base">
              <a:lnSpc>
                <a:spcPct val="95000"/>
              </a:lnSpc>
              <a:spcBef>
                <a:spcPct val="30000"/>
              </a:spcBef>
              <a:spcAft>
                <a:spcPct val="0"/>
              </a:spcAft>
              <a:buClr>
                <a:srgbClr val="4D4D4D"/>
              </a:buClr>
              <a:buChar char="•"/>
              <a:defRPr sz="1800">
                <a:solidFill>
                  <a:srgbClr val="4D4D4D"/>
                </a:solidFill>
                <a:latin typeface="+mn-lt"/>
                <a:ea typeface="+mn-ea"/>
                <a:cs typeface="+mn-cs"/>
              </a:defRPr>
            </a:lvl9pPr>
          </a:lstStyle>
          <a:p>
            <a:pPr marL="0" indent="0">
              <a:buNone/>
            </a:pPr>
            <a:r>
              <a:rPr lang="en-US" altLang="en-US" b="1" dirty="0" smtClean="0">
                <a:solidFill>
                  <a:schemeClr val="tx1"/>
                </a:solidFill>
                <a:latin typeface="Century Gothic" panose="020B0502020202020204" pitchFamily="34" charset="0"/>
              </a:rPr>
              <a:t>Make sure you use a firewall and have anti-virus software</a:t>
            </a:r>
          </a:p>
          <a:p>
            <a:pPr>
              <a:buFontTx/>
              <a:buNone/>
            </a:pPr>
            <a:endParaRPr lang="en-US" altLang="en-US" b="1" dirty="0" smtClean="0">
              <a:solidFill>
                <a:schemeClr val="tx1"/>
              </a:solidFill>
              <a:latin typeface="Century Gothic" panose="020B0502020202020204" pitchFamily="34" charset="0"/>
            </a:endParaRPr>
          </a:p>
          <a:p>
            <a:pPr marL="0" indent="0">
              <a:buNone/>
            </a:pPr>
            <a:r>
              <a:rPr lang="en-US" altLang="en-US" b="1" dirty="0" smtClean="0">
                <a:solidFill>
                  <a:schemeClr val="tx1"/>
                </a:solidFill>
                <a:latin typeface="Century Gothic" panose="020B0502020202020204" pitchFamily="34" charset="0"/>
              </a:rPr>
              <a:t>Set up a family email for websites children access</a:t>
            </a:r>
          </a:p>
          <a:p>
            <a:endParaRPr lang="en-US" altLang="en-US" b="1" dirty="0" smtClean="0">
              <a:solidFill>
                <a:schemeClr val="tx1"/>
              </a:solidFill>
              <a:latin typeface="Century Gothic" panose="020B0502020202020204" pitchFamily="34" charset="0"/>
            </a:endParaRPr>
          </a:p>
          <a:p>
            <a:pPr marL="0" indent="0">
              <a:buNone/>
            </a:pPr>
            <a:r>
              <a:rPr lang="en-US" altLang="en-US" b="1" dirty="0" smtClean="0">
                <a:solidFill>
                  <a:schemeClr val="tx1"/>
                </a:solidFill>
                <a:latin typeface="Century Gothic" panose="020B0502020202020204" pitchFamily="34" charset="0"/>
              </a:rPr>
              <a:t>Encourage children to not use a nickname on sites and not share personal information</a:t>
            </a:r>
          </a:p>
          <a:p>
            <a:endParaRPr lang="en-US" altLang="en-US" dirty="0" smtClean="0"/>
          </a:p>
          <a:p>
            <a:endParaRPr lang="en-US" altLang="en-US" dirty="0" smtClean="0"/>
          </a:p>
        </p:txBody>
      </p:sp>
    </p:spTree>
    <p:extLst>
      <p:ext uri="{BB962C8B-B14F-4D97-AF65-F5344CB8AC3E}">
        <p14:creationId xmlns:p14="http://schemas.microsoft.com/office/powerpoint/2010/main" val="2217502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GUIDELINES FOR SETTING UP AN ACCOUNT: </a:t>
            </a:r>
            <a:endParaRPr lang="en-GB" b="1" u="sng" dirty="0"/>
          </a:p>
        </p:txBody>
      </p:sp>
      <p:sp>
        <p:nvSpPr>
          <p:cNvPr id="3" name="Content Placeholder 2"/>
          <p:cNvSpPr>
            <a:spLocks noGrp="1"/>
          </p:cNvSpPr>
          <p:nvPr>
            <p:ph idx="1"/>
          </p:nvPr>
        </p:nvSpPr>
        <p:spPr>
          <a:xfrm>
            <a:off x="1141412" y="1922916"/>
            <a:ext cx="9905999" cy="3541714"/>
          </a:xfrm>
        </p:spPr>
        <p:txBody>
          <a:bodyPr>
            <a:normAutofit fontScale="92500" lnSpcReduction="20000"/>
          </a:bodyPr>
          <a:lstStyle/>
          <a:p>
            <a:r>
              <a:rPr lang="en-US" altLang="en-US" dirty="0">
                <a:latin typeface="Century Gothic" panose="020B0502020202020204" pitchFamily="34" charset="0"/>
              </a:rPr>
              <a:t>Build a profile with your child. Discuss what personal information to share.</a:t>
            </a:r>
          </a:p>
          <a:p>
            <a:r>
              <a:rPr lang="en-US" altLang="en-US" dirty="0">
                <a:latin typeface="Century Gothic" panose="020B0502020202020204" pitchFamily="34" charset="0"/>
              </a:rPr>
              <a:t>Set a strong password.</a:t>
            </a:r>
          </a:p>
          <a:p>
            <a:r>
              <a:rPr lang="en-US" altLang="en-US" dirty="0">
                <a:latin typeface="Century Gothic" panose="020B0502020202020204" pitchFamily="34" charset="0"/>
              </a:rPr>
              <a:t>Become your child’s friend.</a:t>
            </a:r>
          </a:p>
          <a:p>
            <a:r>
              <a:rPr lang="en-US" altLang="en-US" dirty="0">
                <a:latin typeface="Century Gothic" panose="020B0502020202020204" pitchFamily="34" charset="0"/>
              </a:rPr>
              <a:t>Discuss which photos are appropriate to post and how they can be misused.</a:t>
            </a:r>
          </a:p>
          <a:p>
            <a:r>
              <a:rPr lang="en-US" altLang="en-US" dirty="0">
                <a:latin typeface="Century Gothic" panose="020B0502020202020204" pitchFamily="34" charset="0"/>
              </a:rPr>
              <a:t>Explain that friends should be people they know.</a:t>
            </a:r>
          </a:p>
          <a:p>
            <a:r>
              <a:rPr lang="en-US" altLang="en-US" dirty="0">
                <a:latin typeface="Century Gothic" panose="020B0502020202020204" pitchFamily="34" charset="0"/>
              </a:rPr>
              <a:t>Set strong privacy settings to friends only.</a:t>
            </a:r>
          </a:p>
          <a:p>
            <a:endParaRPr lang="en-GB" dirty="0"/>
          </a:p>
        </p:txBody>
      </p:sp>
    </p:spTree>
    <p:extLst>
      <p:ext uri="{BB962C8B-B14F-4D97-AF65-F5344CB8AC3E}">
        <p14:creationId xmlns:p14="http://schemas.microsoft.com/office/powerpoint/2010/main" val="1033597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0"/>
            <a:ext cx="9905998" cy="1478570"/>
          </a:xfrm>
        </p:spPr>
        <p:txBody>
          <a:bodyPr/>
          <a:lstStyle/>
          <a:p>
            <a:r>
              <a:rPr lang="en-GB" b="1" u="sng" dirty="0" smtClean="0"/>
              <a:t>FOR MORE INFORMATION …</a:t>
            </a:r>
            <a:endParaRPr lang="en-GB" b="1" u="sng" dirty="0"/>
          </a:p>
        </p:txBody>
      </p:sp>
      <p:sp>
        <p:nvSpPr>
          <p:cNvPr id="3" name="Content Placeholder 2"/>
          <p:cNvSpPr>
            <a:spLocks noGrp="1"/>
          </p:cNvSpPr>
          <p:nvPr>
            <p:ph idx="1"/>
          </p:nvPr>
        </p:nvSpPr>
        <p:spPr>
          <a:xfrm>
            <a:off x="875213" y="877885"/>
            <a:ext cx="11168742" cy="3694113"/>
          </a:xfrm>
        </p:spPr>
        <p:txBody>
          <a:bodyPr>
            <a:noAutofit/>
          </a:bodyPr>
          <a:lstStyle/>
          <a:p>
            <a:r>
              <a:rPr lang="en-GB" altLang="en-US" dirty="0">
                <a:latin typeface="Century Gothic" panose="020B0502020202020204" pitchFamily="34" charset="0"/>
                <a:hlinkClick r:id="rId2"/>
              </a:rPr>
              <a:t>https://www.ceop.police.uk/safety-centre/</a:t>
            </a:r>
            <a:br>
              <a:rPr lang="en-GB" altLang="en-US" dirty="0">
                <a:latin typeface="Century Gothic" panose="020B0502020202020204" pitchFamily="34" charset="0"/>
                <a:hlinkClick r:id="rId2"/>
              </a:rPr>
            </a:br>
            <a:endParaRPr lang="en-GB" altLang="en-US" dirty="0">
              <a:latin typeface="Century Gothic" panose="020B0502020202020204" pitchFamily="34" charset="0"/>
              <a:hlinkClick r:id="rId2"/>
            </a:endParaRPr>
          </a:p>
          <a:p>
            <a:r>
              <a:rPr lang="en-GB" altLang="en-US" dirty="0" smtClean="0">
                <a:latin typeface="Century Gothic" panose="020B0502020202020204" pitchFamily="34" charset="0"/>
                <a:hlinkClick r:id="rId2"/>
              </a:rPr>
              <a:t>http</a:t>
            </a:r>
            <a:r>
              <a:rPr lang="en-GB" altLang="en-US" dirty="0">
                <a:latin typeface="Century Gothic" panose="020B0502020202020204" pitchFamily="34" charset="0"/>
                <a:hlinkClick r:id="rId2"/>
              </a:rPr>
              <a:t>://www.parentscentre.gov.uk/</a:t>
            </a:r>
            <a:r>
              <a:rPr lang="en-GB" altLang="en-US" dirty="0">
                <a:latin typeface="Century Gothic" panose="020B0502020202020204" pitchFamily="34" charset="0"/>
              </a:rPr>
              <a:t> </a:t>
            </a:r>
          </a:p>
          <a:p>
            <a:r>
              <a:rPr lang="en-GB" altLang="en-US" dirty="0">
                <a:latin typeface="Century Gothic" panose="020B0502020202020204" pitchFamily="34" charset="0"/>
                <a:hlinkClick r:id="rId3"/>
              </a:rPr>
              <a:t>www.thinkuknow.com</a:t>
            </a:r>
            <a:endParaRPr lang="en-GB" altLang="en-US" dirty="0">
              <a:latin typeface="Century Gothic" panose="020B0502020202020204" pitchFamily="34" charset="0"/>
            </a:endParaRPr>
          </a:p>
          <a:p>
            <a:r>
              <a:rPr lang="en-GB" altLang="en-US" dirty="0">
                <a:latin typeface="Century Gothic" panose="020B0502020202020204" pitchFamily="34" charset="0"/>
                <a:hlinkClick r:id="rId4"/>
              </a:rPr>
              <a:t>http://www.getnetwise.org/</a:t>
            </a:r>
            <a:endParaRPr lang="en-GB" altLang="en-US" dirty="0">
              <a:latin typeface="Century Gothic" panose="020B0502020202020204" pitchFamily="34" charset="0"/>
            </a:endParaRPr>
          </a:p>
          <a:p>
            <a:r>
              <a:rPr lang="en-GB" altLang="en-US" dirty="0">
                <a:latin typeface="Century Gothic" panose="020B0502020202020204" pitchFamily="34" charset="0"/>
                <a:hlinkClick r:id="rId5"/>
              </a:rPr>
              <a:t>http://www.childnet-int.org/</a:t>
            </a:r>
            <a:endParaRPr lang="en-GB" altLang="en-US" dirty="0">
              <a:latin typeface="Century Gothic" panose="020B0502020202020204" pitchFamily="34" charset="0"/>
            </a:endParaRPr>
          </a:p>
          <a:p>
            <a:r>
              <a:rPr lang="en-GB" altLang="en-US" dirty="0">
                <a:latin typeface="Century Gothic" panose="020B0502020202020204" pitchFamily="34" charset="0"/>
                <a:hlinkClick r:id="rId6"/>
              </a:rPr>
              <a:t>http://www.bbc.co.uk/webwise/</a:t>
            </a:r>
            <a:endParaRPr lang="en-GB" altLang="en-US" dirty="0">
              <a:latin typeface="Century Gothic" panose="020B0502020202020204" pitchFamily="34" charset="0"/>
            </a:endParaRPr>
          </a:p>
          <a:p>
            <a:r>
              <a:rPr lang="en-GB" altLang="en-US" dirty="0">
                <a:latin typeface="Century Gothic" panose="020B0502020202020204" pitchFamily="34" charset="0"/>
                <a:hlinkClick r:id="rId7"/>
              </a:rPr>
              <a:t>http://www.iwf.org.uk/</a:t>
            </a:r>
            <a:endParaRPr lang="en-GB" altLang="en-US" dirty="0">
              <a:latin typeface="Century Gothic" panose="020B0502020202020204" pitchFamily="34" charset="0"/>
            </a:endParaRPr>
          </a:p>
          <a:p>
            <a:r>
              <a:rPr lang="en-US" altLang="en-US" dirty="0">
                <a:latin typeface="Century Gothic" panose="020B0502020202020204" pitchFamily="34" charset="0"/>
                <a:hlinkClick r:id="rId8"/>
              </a:rPr>
              <a:t>http://www.internetmatters.org/age-guides/videos.html</a:t>
            </a:r>
            <a:endParaRPr lang="en-US" altLang="en-US" dirty="0">
              <a:latin typeface="Century Gothic" panose="020B0502020202020204" pitchFamily="34" charset="0"/>
            </a:endParaRPr>
          </a:p>
          <a:p>
            <a:r>
              <a:rPr lang="en-US" altLang="en-US" dirty="0">
                <a:latin typeface="Century Gothic" panose="020B0502020202020204" pitchFamily="34" charset="0"/>
                <a:hlinkClick r:id="rId9"/>
              </a:rPr>
              <a:t>http://</a:t>
            </a:r>
            <a:r>
              <a:rPr lang="en-US" altLang="en-US" dirty="0" smtClean="0">
                <a:latin typeface="Century Gothic" panose="020B0502020202020204" pitchFamily="34" charset="0"/>
                <a:hlinkClick r:id="rId9"/>
              </a:rPr>
              <a:t>facebook.com/safety</a:t>
            </a:r>
            <a:endParaRPr lang="en-US" altLang="en-US" dirty="0" smtClean="0">
              <a:latin typeface="Century Gothic" panose="020B0502020202020204" pitchFamily="34" charset="0"/>
            </a:endParaRPr>
          </a:p>
          <a:p>
            <a:endParaRPr lang="en-US" altLang="en-US" sz="2000" dirty="0">
              <a:latin typeface="Century Gothic" panose="020B0502020202020204" pitchFamily="34" charset="0"/>
            </a:endParaRPr>
          </a:p>
          <a:p>
            <a:endParaRPr lang="en-GB" sz="2000" dirty="0"/>
          </a:p>
        </p:txBody>
      </p:sp>
    </p:spTree>
    <p:extLst>
      <p:ext uri="{BB962C8B-B14F-4D97-AF65-F5344CB8AC3E}">
        <p14:creationId xmlns:p14="http://schemas.microsoft.com/office/powerpoint/2010/main" val="1807076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167" y="770917"/>
            <a:ext cx="9905998" cy="1478570"/>
          </a:xfrm>
        </p:spPr>
        <p:txBody>
          <a:bodyPr>
            <a:normAutofit fontScale="90000"/>
          </a:bodyPr>
          <a:lstStyle/>
          <a:p>
            <a:r>
              <a:rPr lang="en-GB" altLang="en-US" b="1" u="sng" dirty="0">
                <a:latin typeface="Century Gothic" panose="020B0502020202020204" pitchFamily="34" charset="0"/>
              </a:rPr>
              <a:t>Useful safe websites for links across the curriculum, including games and general resources:</a:t>
            </a:r>
            <a:r>
              <a:rPr lang="en-GB" altLang="en-US" u="sng" dirty="0">
                <a:latin typeface="Century Gothic" panose="020B0502020202020204" pitchFamily="34" charset="0"/>
              </a:rPr>
              <a:t/>
            </a:r>
            <a:br>
              <a:rPr lang="en-GB" altLang="en-US" u="sng" dirty="0">
                <a:latin typeface="Century Gothic" panose="020B0502020202020204" pitchFamily="34" charset="0"/>
              </a:rPr>
            </a:br>
            <a:endParaRPr lang="en-GB" u="sng" dirty="0"/>
          </a:p>
        </p:txBody>
      </p:sp>
      <p:sp>
        <p:nvSpPr>
          <p:cNvPr id="3" name="Content Placeholder 2"/>
          <p:cNvSpPr>
            <a:spLocks noGrp="1"/>
          </p:cNvSpPr>
          <p:nvPr>
            <p:ph idx="1"/>
          </p:nvPr>
        </p:nvSpPr>
        <p:spPr>
          <a:xfrm>
            <a:off x="1115287" y="2471555"/>
            <a:ext cx="9905999" cy="2191885"/>
          </a:xfrm>
        </p:spPr>
        <p:txBody>
          <a:bodyPr>
            <a:noAutofit/>
          </a:bodyPr>
          <a:lstStyle/>
          <a:p>
            <a:pPr lvl="1">
              <a:lnSpc>
                <a:spcPct val="80000"/>
              </a:lnSpc>
            </a:pPr>
            <a:r>
              <a:rPr lang="en-GB" altLang="en-US" sz="2800" dirty="0" smtClean="0">
                <a:latin typeface="Century Gothic" panose="020B0502020202020204" pitchFamily="34" charset="0"/>
                <a:hlinkClick r:id="rId2"/>
              </a:rPr>
              <a:t>http</a:t>
            </a:r>
            <a:r>
              <a:rPr lang="en-GB" altLang="en-US" sz="2800" dirty="0">
                <a:latin typeface="Century Gothic" panose="020B0502020202020204" pitchFamily="34" charset="0"/>
                <a:hlinkClick r:id="rId2"/>
              </a:rPr>
              <a:t>://www.bbc.co.uk/schools/parents</a:t>
            </a:r>
            <a:r>
              <a:rPr lang="en-GB" altLang="en-US" sz="2800" dirty="0" smtClean="0">
                <a:latin typeface="Century Gothic" panose="020B0502020202020204" pitchFamily="34" charset="0"/>
                <a:hlinkClick r:id="rId2"/>
              </a:rPr>
              <a:t>/</a:t>
            </a:r>
            <a:r>
              <a:rPr lang="en-GB" altLang="en-US" sz="2800" dirty="0" smtClean="0">
                <a:latin typeface="Century Gothic" panose="020B0502020202020204" pitchFamily="34" charset="0"/>
              </a:rPr>
              <a:t/>
            </a:r>
            <a:br>
              <a:rPr lang="en-GB" altLang="en-US" sz="2800" dirty="0" smtClean="0">
                <a:latin typeface="Century Gothic" panose="020B0502020202020204" pitchFamily="34" charset="0"/>
              </a:rPr>
            </a:br>
            <a:endParaRPr lang="en-GB" altLang="en-US" sz="2800" dirty="0">
              <a:latin typeface="Century Gothic" panose="020B0502020202020204" pitchFamily="34" charset="0"/>
            </a:endParaRPr>
          </a:p>
          <a:p>
            <a:pPr lvl="1">
              <a:lnSpc>
                <a:spcPct val="80000"/>
              </a:lnSpc>
            </a:pPr>
            <a:r>
              <a:rPr lang="en-GB" altLang="en-US" sz="2800" dirty="0">
                <a:latin typeface="Century Gothic" panose="020B0502020202020204" pitchFamily="34" charset="0"/>
                <a:hlinkClick r:id="rId3"/>
              </a:rPr>
              <a:t>http://www.topmarks.co.uk</a:t>
            </a:r>
            <a:r>
              <a:rPr lang="en-GB" altLang="en-US" sz="2800" dirty="0" smtClean="0">
                <a:latin typeface="Century Gothic" panose="020B0502020202020204" pitchFamily="34" charset="0"/>
                <a:hlinkClick r:id="rId3"/>
              </a:rPr>
              <a:t>/</a:t>
            </a:r>
            <a:r>
              <a:rPr lang="en-GB" altLang="en-US" sz="2800" dirty="0" smtClean="0">
                <a:latin typeface="Century Gothic" panose="020B0502020202020204" pitchFamily="34" charset="0"/>
              </a:rPr>
              <a:t/>
            </a:r>
            <a:br>
              <a:rPr lang="en-GB" altLang="en-US" sz="2800" dirty="0" smtClean="0">
                <a:latin typeface="Century Gothic" panose="020B0502020202020204" pitchFamily="34" charset="0"/>
              </a:rPr>
            </a:br>
            <a:endParaRPr lang="en-GB" altLang="en-US" sz="2800" dirty="0">
              <a:latin typeface="Century Gothic" panose="020B0502020202020204" pitchFamily="34" charset="0"/>
            </a:endParaRPr>
          </a:p>
          <a:p>
            <a:pPr lvl="1">
              <a:lnSpc>
                <a:spcPct val="80000"/>
              </a:lnSpc>
            </a:pPr>
            <a:r>
              <a:rPr lang="en-GB" altLang="en-US" sz="2800" u="sng" dirty="0">
                <a:latin typeface="Century Gothic" panose="020B0502020202020204" pitchFamily="34" charset="0"/>
                <a:hlinkClick r:id="rId4"/>
              </a:rPr>
              <a:t>http://www.woodlands-junior.kent.sch.uk/Games</a:t>
            </a:r>
            <a:r>
              <a:rPr lang="en-GB" altLang="en-US" sz="2800" u="sng" dirty="0" smtClean="0">
                <a:latin typeface="Century Gothic" panose="020B0502020202020204" pitchFamily="34" charset="0"/>
                <a:hlinkClick r:id="rId4"/>
              </a:rPr>
              <a:t>/</a:t>
            </a:r>
            <a:r>
              <a:rPr lang="en-GB" altLang="en-US" sz="2800" u="sng" dirty="0" smtClean="0">
                <a:latin typeface="Century Gothic" panose="020B0502020202020204" pitchFamily="34" charset="0"/>
              </a:rPr>
              <a:t/>
            </a:r>
            <a:br>
              <a:rPr lang="en-GB" altLang="en-US" sz="2800" u="sng" dirty="0" smtClean="0">
                <a:latin typeface="Century Gothic" panose="020B0502020202020204" pitchFamily="34" charset="0"/>
              </a:rPr>
            </a:br>
            <a:endParaRPr lang="en-GB" altLang="en-US" sz="2800" u="sng" dirty="0">
              <a:latin typeface="Century Gothic" panose="020B0502020202020204" pitchFamily="34" charset="0"/>
            </a:endParaRPr>
          </a:p>
          <a:p>
            <a:pPr lvl="1">
              <a:lnSpc>
                <a:spcPct val="80000"/>
              </a:lnSpc>
            </a:pPr>
            <a:r>
              <a:rPr lang="en-GB" altLang="en-US" sz="2800" u="sng" dirty="0">
                <a:latin typeface="Century Gothic" panose="020B0502020202020204" pitchFamily="34" charset="0"/>
                <a:hlinkClick r:id="rId5"/>
              </a:rPr>
              <a:t>http://</a:t>
            </a:r>
            <a:r>
              <a:rPr lang="en-GB" altLang="en-US" sz="2800" u="sng" dirty="0" smtClean="0">
                <a:latin typeface="Century Gothic" panose="020B0502020202020204" pitchFamily="34" charset="0"/>
                <a:hlinkClick r:id="rId5"/>
              </a:rPr>
              <a:t>www.bgfl.org/bgfl/15.cfm?s=15&amp;p=251,index</a:t>
            </a:r>
            <a:r>
              <a:rPr lang="en-GB" altLang="en-US" sz="2800" u="sng" dirty="0" smtClean="0">
                <a:latin typeface="Century Gothic" panose="020B0502020202020204" pitchFamily="34" charset="0"/>
              </a:rPr>
              <a:t/>
            </a:r>
            <a:br>
              <a:rPr lang="en-GB" altLang="en-US" sz="2800" u="sng" dirty="0" smtClean="0">
                <a:latin typeface="Century Gothic" panose="020B0502020202020204" pitchFamily="34" charset="0"/>
              </a:rPr>
            </a:br>
            <a:endParaRPr lang="en-GB" altLang="en-US" sz="2800" u="sng" dirty="0">
              <a:latin typeface="Century Gothic" panose="020B0502020202020204" pitchFamily="34" charset="0"/>
            </a:endParaRPr>
          </a:p>
          <a:p>
            <a:pPr lvl="1">
              <a:lnSpc>
                <a:spcPct val="80000"/>
              </a:lnSpc>
            </a:pPr>
            <a:r>
              <a:rPr lang="en-GB" altLang="en-US" sz="2800" u="sng" dirty="0">
                <a:latin typeface="Century Gothic" panose="020B0502020202020204" pitchFamily="34" charset="0"/>
                <a:hlinkClick r:id="rId6"/>
              </a:rPr>
              <a:t>http://www.bbc.co.uk/schools/</a:t>
            </a:r>
            <a:endParaRPr lang="en-GB" altLang="en-US" sz="2800" u="sng" dirty="0">
              <a:latin typeface="Century Gothic" panose="020B0502020202020204" pitchFamily="34" charset="0"/>
            </a:endParaRPr>
          </a:p>
        </p:txBody>
      </p:sp>
    </p:spTree>
    <p:extLst>
      <p:ext uri="{BB962C8B-B14F-4D97-AF65-F5344CB8AC3E}">
        <p14:creationId xmlns:p14="http://schemas.microsoft.com/office/powerpoint/2010/main" val="4155863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129" y="940735"/>
            <a:ext cx="9905998" cy="1478570"/>
          </a:xfrm>
        </p:spPr>
        <p:txBody>
          <a:bodyPr>
            <a:normAutofit/>
          </a:bodyPr>
          <a:lstStyle/>
          <a:p>
            <a:pPr algn="ctr"/>
            <a:r>
              <a:rPr lang="en-GB" sz="4400" b="1" dirty="0" smtClean="0"/>
              <a:t>Thank you</a:t>
            </a:r>
            <a:endParaRPr lang="en-GB" sz="4400" b="1" dirty="0"/>
          </a:p>
        </p:txBody>
      </p:sp>
      <p:sp>
        <p:nvSpPr>
          <p:cNvPr id="3" name="Content Placeholder 2"/>
          <p:cNvSpPr>
            <a:spLocks noGrp="1"/>
          </p:cNvSpPr>
          <p:nvPr>
            <p:ph idx="1"/>
          </p:nvPr>
        </p:nvSpPr>
        <p:spPr>
          <a:xfrm>
            <a:off x="1494109" y="2419305"/>
            <a:ext cx="8512039" cy="1003164"/>
          </a:xfrm>
        </p:spPr>
        <p:txBody>
          <a:bodyPr>
            <a:normAutofit/>
          </a:bodyPr>
          <a:lstStyle/>
          <a:p>
            <a:pPr marL="0" indent="0" algn="ctr">
              <a:buNone/>
            </a:pPr>
            <a:r>
              <a:rPr lang="en-GB" sz="3600" b="1" dirty="0" smtClean="0"/>
              <a:t>Any questions?</a:t>
            </a:r>
            <a:endParaRPr lang="en-GB" sz="3600" b="1" dirty="0"/>
          </a:p>
        </p:txBody>
      </p:sp>
      <p:sp>
        <p:nvSpPr>
          <p:cNvPr id="7" name="TextBox 6"/>
          <p:cNvSpPr txBox="1"/>
          <p:nvPr/>
        </p:nvSpPr>
        <p:spPr>
          <a:xfrm>
            <a:off x="2547845" y="3574709"/>
            <a:ext cx="7119258" cy="646331"/>
          </a:xfrm>
          <a:prstGeom prst="rect">
            <a:avLst/>
          </a:prstGeom>
          <a:noFill/>
        </p:spPr>
        <p:txBody>
          <a:bodyPr wrap="square" rtlCol="0">
            <a:spAutoFit/>
          </a:bodyPr>
          <a:lstStyle/>
          <a:p>
            <a:r>
              <a:rPr lang="en-GB" sz="3600" dirty="0" smtClean="0">
                <a:hlinkClick r:id="rId2"/>
              </a:rPr>
              <a:t>www.oakridgeschoolsfederation.co.uk</a:t>
            </a:r>
            <a:r>
              <a:rPr lang="en-GB" sz="3600" dirty="0" smtClean="0"/>
              <a:t> </a:t>
            </a:r>
            <a:endParaRPr lang="en-GB" sz="3600" dirty="0"/>
          </a:p>
        </p:txBody>
      </p:sp>
    </p:spTree>
    <p:extLst>
      <p:ext uri="{BB962C8B-B14F-4D97-AF65-F5344CB8AC3E}">
        <p14:creationId xmlns:p14="http://schemas.microsoft.com/office/powerpoint/2010/main" val="4242340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Ict mark accreditation – march 2017</a:t>
            </a:r>
            <a:endParaRPr lang="en-GB" b="1" dirty="0"/>
          </a:p>
        </p:txBody>
      </p:sp>
      <p:pic>
        <p:nvPicPr>
          <p:cNvPr id="1027" name="Picture 3" descr="ICT MARK ACCREDITED Bad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644" y="2097088"/>
            <a:ext cx="4895396" cy="301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677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15747"/>
            <a:ext cx="9905998" cy="1077476"/>
          </a:xfrm>
        </p:spPr>
        <p:txBody>
          <a:bodyPr/>
          <a:lstStyle/>
          <a:p>
            <a:r>
              <a:rPr lang="en-GB" b="1" dirty="0" smtClean="0"/>
              <a:t>Foundation Stage</a:t>
            </a:r>
            <a:endParaRPr lang="en-GB" b="1" dirty="0"/>
          </a:p>
        </p:txBody>
      </p:sp>
      <p:pic>
        <p:nvPicPr>
          <p:cNvPr id="4" name="Picture 3" descr="C:\Users\Jamie\Downloads\pastedImage.png"/>
          <p:cNvPicPr/>
          <p:nvPr/>
        </p:nvPicPr>
        <p:blipFill>
          <a:blip r:embed="rId2" cstate="print"/>
          <a:srcRect l="9626" t="18977" r="11999" b="7036"/>
          <a:stretch>
            <a:fillRect/>
          </a:stretch>
        </p:blipFill>
        <p:spPr bwMode="auto">
          <a:xfrm>
            <a:off x="486182" y="988923"/>
            <a:ext cx="11283452" cy="5581693"/>
          </a:xfrm>
          <a:prstGeom prst="rect">
            <a:avLst/>
          </a:prstGeom>
          <a:noFill/>
          <a:ln w="9525">
            <a:noFill/>
            <a:miter lim="800000"/>
            <a:headEnd/>
            <a:tailEnd/>
          </a:ln>
        </p:spPr>
      </p:pic>
    </p:spTree>
    <p:extLst>
      <p:ext uri="{BB962C8B-B14F-4D97-AF65-F5344CB8AC3E}">
        <p14:creationId xmlns:p14="http://schemas.microsoft.com/office/powerpoint/2010/main" val="3756157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853" y="206539"/>
            <a:ext cx="9905998" cy="1478570"/>
          </a:xfrm>
        </p:spPr>
        <p:txBody>
          <a:bodyPr/>
          <a:lstStyle/>
          <a:p>
            <a:r>
              <a:rPr lang="en-GB" b="1" u="sng" dirty="0" smtClean="0"/>
              <a:t>Foundation stage</a:t>
            </a:r>
            <a:endParaRPr lang="en-GB" b="1" u="sng" dirty="0"/>
          </a:p>
        </p:txBody>
      </p:sp>
      <p:sp>
        <p:nvSpPr>
          <p:cNvPr id="3" name="Content Placeholder 2"/>
          <p:cNvSpPr>
            <a:spLocks noGrp="1"/>
          </p:cNvSpPr>
          <p:nvPr>
            <p:ph idx="1"/>
          </p:nvPr>
        </p:nvSpPr>
        <p:spPr>
          <a:xfrm>
            <a:off x="1076098" y="1332412"/>
            <a:ext cx="10589034" cy="4767942"/>
          </a:xfrm>
        </p:spPr>
        <p:txBody>
          <a:bodyPr>
            <a:normAutofit/>
          </a:bodyPr>
          <a:lstStyle/>
          <a:p>
            <a:r>
              <a:rPr lang="en-GB" dirty="0" smtClean="0"/>
              <a:t>Computing/I.C.T is taught through continuous provision within the classroom</a:t>
            </a:r>
          </a:p>
          <a:p>
            <a:r>
              <a:rPr lang="en-GB" dirty="0" smtClean="0"/>
              <a:t>Children are encouraged to use a variety of equipment including: Desktop computers, laptops, iPads, programmable robots and toys, remote controlled cars, recording technology and many more! </a:t>
            </a:r>
          </a:p>
          <a:p>
            <a:pPr marL="0" indent="0">
              <a:buNone/>
            </a:pPr>
            <a:endParaRPr lang="en-GB" dirty="0"/>
          </a:p>
          <a:p>
            <a:pPr marL="0" indent="0">
              <a:buNone/>
            </a:pPr>
            <a:r>
              <a:rPr lang="en-GB" b="1" u="sng" dirty="0" smtClean="0"/>
              <a:t>How you can help at home? </a:t>
            </a:r>
          </a:p>
          <a:p>
            <a:r>
              <a:rPr lang="en-GB" dirty="0" smtClean="0"/>
              <a:t>Showing children have to turn on/off different computers particularly desktop and laptops.</a:t>
            </a:r>
          </a:p>
          <a:p>
            <a:r>
              <a:rPr lang="en-GB" dirty="0" smtClean="0"/>
              <a:t>Discussions about using computers in the wider world.  </a:t>
            </a:r>
            <a:endParaRPr lang="en-GB" dirty="0"/>
          </a:p>
        </p:txBody>
      </p:sp>
    </p:spTree>
    <p:extLst>
      <p:ext uri="{BB962C8B-B14F-4D97-AF65-F5344CB8AC3E}">
        <p14:creationId xmlns:p14="http://schemas.microsoft.com/office/powerpoint/2010/main" val="1767761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Foundation stage</a:t>
            </a:r>
            <a:endParaRPr lang="en-GB" b="1" u="sng" dirty="0"/>
          </a:p>
        </p:txBody>
      </p:sp>
      <p:sp>
        <p:nvSpPr>
          <p:cNvPr id="3" name="Content Placeholder 2"/>
          <p:cNvSpPr>
            <a:spLocks noGrp="1"/>
          </p:cNvSpPr>
          <p:nvPr>
            <p:ph idx="1"/>
          </p:nvPr>
        </p:nvSpPr>
        <p:spPr/>
        <p:txBody>
          <a:bodyPr>
            <a:normAutofit/>
          </a:bodyPr>
          <a:lstStyle/>
          <a:p>
            <a:pPr marL="0" indent="0" algn="ctr">
              <a:buNone/>
            </a:pPr>
            <a:r>
              <a:rPr lang="en-GB" sz="4000" dirty="0" smtClean="0"/>
              <a:t>Tapestry</a:t>
            </a:r>
          </a:p>
          <a:p>
            <a:pPr marL="0" indent="0" algn="ctr">
              <a:buNone/>
            </a:pPr>
            <a:r>
              <a:rPr lang="en-GB" sz="4000" dirty="0">
                <a:hlinkClick r:id="rId2"/>
              </a:rPr>
              <a:t>https://tapestryjournal.com</a:t>
            </a:r>
            <a:r>
              <a:rPr lang="en-GB" sz="4000" dirty="0" smtClean="0">
                <a:hlinkClick r:id="rId2"/>
              </a:rPr>
              <a:t>/</a:t>
            </a:r>
            <a:r>
              <a:rPr lang="en-GB" sz="4000" dirty="0" smtClean="0"/>
              <a:t> </a:t>
            </a:r>
            <a:endParaRPr lang="en-GB" sz="4000" dirty="0"/>
          </a:p>
        </p:txBody>
      </p:sp>
    </p:spTree>
    <p:extLst>
      <p:ext uri="{BB962C8B-B14F-4D97-AF65-F5344CB8AC3E}">
        <p14:creationId xmlns:p14="http://schemas.microsoft.com/office/powerpoint/2010/main" val="40491452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722" y="248402"/>
            <a:ext cx="10420394" cy="1478570"/>
          </a:xfrm>
        </p:spPr>
        <p:txBody>
          <a:bodyPr/>
          <a:lstStyle/>
          <a:p>
            <a:r>
              <a:rPr lang="en-GB" b="1" u="sng" dirty="0" smtClean="0"/>
              <a:t>Key Stage 1 national curriculum objectives: </a:t>
            </a:r>
            <a:endParaRPr lang="en-GB" b="1" u="sng" dirty="0"/>
          </a:p>
        </p:txBody>
      </p:sp>
      <p:sp>
        <p:nvSpPr>
          <p:cNvPr id="3" name="Content Placeholder 2"/>
          <p:cNvSpPr>
            <a:spLocks noGrp="1"/>
          </p:cNvSpPr>
          <p:nvPr>
            <p:ph idx="1"/>
          </p:nvPr>
        </p:nvSpPr>
        <p:spPr>
          <a:xfrm>
            <a:off x="849086" y="1478777"/>
            <a:ext cx="10972800" cy="4412571"/>
          </a:xfrm>
        </p:spPr>
        <p:txBody>
          <a:bodyPr>
            <a:normAutofit fontScale="92500" lnSpcReduction="20000"/>
          </a:bodyPr>
          <a:lstStyle/>
          <a:p>
            <a:pPr lvl="0"/>
            <a:r>
              <a:rPr lang="en-GB" dirty="0" smtClean="0"/>
              <a:t>understand </a:t>
            </a:r>
            <a:r>
              <a:rPr lang="en-GB" dirty="0"/>
              <a:t>what </a:t>
            </a:r>
            <a:r>
              <a:rPr lang="en-GB" b="1" dirty="0">
                <a:solidFill>
                  <a:schemeClr val="tx2"/>
                </a:solidFill>
              </a:rPr>
              <a:t>algorithms</a:t>
            </a:r>
            <a:r>
              <a:rPr lang="en-GB" dirty="0"/>
              <a:t> are; how they are implemented as programs on digital devices; and that programs execute by following precise and unambiguous instructions </a:t>
            </a:r>
          </a:p>
          <a:p>
            <a:pPr lvl="0"/>
            <a:r>
              <a:rPr lang="en-GB" b="1" dirty="0">
                <a:solidFill>
                  <a:schemeClr val="tx2"/>
                </a:solidFill>
              </a:rPr>
              <a:t>create</a:t>
            </a:r>
            <a:r>
              <a:rPr lang="en-GB" dirty="0"/>
              <a:t> and </a:t>
            </a:r>
            <a:r>
              <a:rPr lang="en-GB" b="1" dirty="0">
                <a:solidFill>
                  <a:schemeClr val="tx2"/>
                </a:solidFill>
              </a:rPr>
              <a:t>debug simple programs</a:t>
            </a:r>
          </a:p>
          <a:p>
            <a:pPr lvl="0"/>
            <a:r>
              <a:rPr lang="en-GB" dirty="0"/>
              <a:t>use </a:t>
            </a:r>
            <a:r>
              <a:rPr lang="en-GB" b="1" dirty="0">
                <a:solidFill>
                  <a:schemeClr val="tx2"/>
                </a:solidFill>
              </a:rPr>
              <a:t>logical reasoning </a:t>
            </a:r>
            <a:r>
              <a:rPr lang="en-GB" dirty="0"/>
              <a:t>to predict the behaviour of simple programs</a:t>
            </a:r>
          </a:p>
          <a:p>
            <a:pPr lvl="0"/>
            <a:r>
              <a:rPr lang="en-GB" b="1" dirty="0">
                <a:solidFill>
                  <a:schemeClr val="tx2"/>
                </a:solidFill>
              </a:rPr>
              <a:t>use</a:t>
            </a:r>
            <a:r>
              <a:rPr lang="en-GB" dirty="0"/>
              <a:t> </a:t>
            </a:r>
            <a:r>
              <a:rPr lang="en-GB" b="1" dirty="0">
                <a:solidFill>
                  <a:schemeClr val="tx2"/>
                </a:solidFill>
              </a:rPr>
              <a:t>technology purposefully</a:t>
            </a:r>
            <a:r>
              <a:rPr lang="en-GB" b="1" dirty="0"/>
              <a:t> </a:t>
            </a:r>
            <a:r>
              <a:rPr lang="en-GB" dirty="0"/>
              <a:t>to create, organise, store, manipulate and retrieve digital content </a:t>
            </a:r>
          </a:p>
          <a:p>
            <a:pPr lvl="0"/>
            <a:r>
              <a:rPr lang="en-GB" b="1" dirty="0">
                <a:solidFill>
                  <a:schemeClr val="tx2"/>
                </a:solidFill>
              </a:rPr>
              <a:t>recognise common uses of information technology</a:t>
            </a:r>
            <a:r>
              <a:rPr lang="en-GB" dirty="0"/>
              <a:t> beyond school </a:t>
            </a:r>
          </a:p>
          <a:p>
            <a:pPr lvl="0"/>
            <a:r>
              <a:rPr lang="en-GB" b="1" dirty="0">
                <a:solidFill>
                  <a:schemeClr val="tx2"/>
                </a:solidFill>
              </a:rPr>
              <a:t>use technology safely and respectfully</a:t>
            </a:r>
            <a:r>
              <a:rPr lang="en-GB" dirty="0"/>
              <a:t>, keeping personal information private; identify where to go for help and support when they have concerns about content or contact on the internet or other online technologies.</a:t>
            </a:r>
          </a:p>
          <a:p>
            <a:endParaRPr lang="en-GB" dirty="0"/>
          </a:p>
        </p:txBody>
      </p:sp>
    </p:spTree>
    <p:extLst>
      <p:ext uri="{BB962C8B-B14F-4D97-AF65-F5344CB8AC3E}">
        <p14:creationId xmlns:p14="http://schemas.microsoft.com/office/powerpoint/2010/main" val="629190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KEY STAGE 1</a:t>
            </a:r>
            <a:endParaRPr lang="en-GB" b="1" u="sng" dirty="0"/>
          </a:p>
        </p:txBody>
      </p:sp>
      <p:sp>
        <p:nvSpPr>
          <p:cNvPr id="3" name="Content Placeholder 2"/>
          <p:cNvSpPr>
            <a:spLocks noGrp="1"/>
          </p:cNvSpPr>
          <p:nvPr>
            <p:ph idx="1"/>
          </p:nvPr>
        </p:nvSpPr>
        <p:spPr/>
        <p:txBody>
          <a:bodyPr/>
          <a:lstStyle/>
          <a:p>
            <a:r>
              <a:rPr lang="en-GB" dirty="0" smtClean="0"/>
              <a:t> Using technology in the classroom </a:t>
            </a:r>
            <a:br>
              <a:rPr lang="en-GB" dirty="0" smtClean="0"/>
            </a:br>
            <a:endParaRPr lang="en-GB" dirty="0" smtClean="0"/>
          </a:p>
          <a:p>
            <a:r>
              <a:rPr lang="en-GB" dirty="0" smtClean="0"/>
              <a:t>Using technology at home </a:t>
            </a:r>
            <a:br>
              <a:rPr lang="en-GB" dirty="0" smtClean="0"/>
            </a:br>
            <a:endParaRPr lang="en-GB" dirty="0" smtClean="0"/>
          </a:p>
          <a:p>
            <a:r>
              <a:rPr lang="en-GB" dirty="0" smtClean="0"/>
              <a:t>How can you help at home? </a:t>
            </a:r>
            <a:endParaRPr lang="en-GB" dirty="0"/>
          </a:p>
        </p:txBody>
      </p:sp>
    </p:spTree>
    <p:extLst>
      <p:ext uri="{BB962C8B-B14F-4D97-AF65-F5344CB8AC3E}">
        <p14:creationId xmlns:p14="http://schemas.microsoft.com/office/powerpoint/2010/main" val="89535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4922403">
            <a:off x="7937037" y="4456976"/>
            <a:ext cx="2448210" cy="1828601"/>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83926">
            <a:off x="-92511" y="694344"/>
            <a:ext cx="4133608" cy="30874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780370">
            <a:off x="4510851" y="770315"/>
            <a:ext cx="4081907" cy="304883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3292">
            <a:off x="2444636" y="4679623"/>
            <a:ext cx="2277079" cy="170078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872087">
            <a:off x="8429620" y="677551"/>
            <a:ext cx="3801072" cy="2839072"/>
          </a:xfrm>
          <a:prstGeom prst="rect">
            <a:avLst/>
          </a:prstGeom>
        </p:spPr>
      </p:pic>
    </p:spTree>
    <p:extLst>
      <p:ext uri="{BB962C8B-B14F-4D97-AF65-F5344CB8AC3E}">
        <p14:creationId xmlns:p14="http://schemas.microsoft.com/office/powerpoint/2010/main" val="2543192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83</TotalTime>
  <Words>983</Words>
  <Application>Microsoft Office PowerPoint</Application>
  <PresentationFormat>Widescreen</PresentationFormat>
  <Paragraphs>120</Paragraphs>
  <Slides>28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Century Gothic</vt:lpstr>
      <vt:lpstr>Trebuchet MS</vt:lpstr>
      <vt:lpstr>Tw Cen MT</vt:lpstr>
      <vt:lpstr>Circuit</vt:lpstr>
      <vt:lpstr>Parent Workshop computing &amp; Online safety</vt:lpstr>
      <vt:lpstr>Computing Parent Forum</vt:lpstr>
      <vt:lpstr>Ict mark accreditation – march 2017</vt:lpstr>
      <vt:lpstr>Foundation Stage</vt:lpstr>
      <vt:lpstr>Foundation stage</vt:lpstr>
      <vt:lpstr>Foundation stage</vt:lpstr>
      <vt:lpstr>Key Stage 1 national curriculum objectives: </vt:lpstr>
      <vt:lpstr>KEY STAGE 1</vt:lpstr>
      <vt:lpstr>PowerPoint Presentation</vt:lpstr>
      <vt:lpstr>Key stage 2 national curriculum objectives: </vt:lpstr>
      <vt:lpstr>National curriculum continued: </vt:lpstr>
      <vt:lpstr>Key stage 2</vt:lpstr>
      <vt:lpstr>PowerPoint Presentation</vt:lpstr>
      <vt:lpstr>Using AN IPAD IN THE CLASSROOM</vt:lpstr>
      <vt:lpstr>Online safety</vt:lpstr>
      <vt:lpstr>ONLINE SAFETY</vt:lpstr>
      <vt:lpstr>ONLINE SAFETY</vt:lpstr>
      <vt:lpstr>ONLINE SAFETY – THE SCHOOL APPROACH</vt:lpstr>
      <vt:lpstr>What to do at home?</vt:lpstr>
      <vt:lpstr>GAMING</vt:lpstr>
      <vt:lpstr>YouTube</vt:lpstr>
      <vt:lpstr>YouTube</vt:lpstr>
      <vt:lpstr>PowerPoint Presentation</vt:lpstr>
      <vt:lpstr>PowerPoint Presentation</vt:lpstr>
      <vt:lpstr>GUIDELINES FOR SETTING UP AN ACCOUNT: </vt:lpstr>
      <vt:lpstr>FOR MORE INFORMATION …</vt:lpstr>
      <vt:lpstr>Useful safe websites for links across the curriculum, including games and general resources: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Workshop Computing/I.C.T</dc:title>
  <dc:creator>Jamie Andrews</dc:creator>
  <cp:lastModifiedBy>Jamie Andrews</cp:lastModifiedBy>
  <cp:revision>27</cp:revision>
  <dcterms:created xsi:type="dcterms:W3CDTF">2018-01-08T15:03:52Z</dcterms:created>
  <dcterms:modified xsi:type="dcterms:W3CDTF">2018-01-22T07:20:20Z</dcterms:modified>
</cp:coreProperties>
</file>