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8" r:id="rId4"/>
    <p:sldId id="268" r:id="rId5"/>
    <p:sldId id="262" r:id="rId6"/>
    <p:sldId id="261" r:id="rId7"/>
    <p:sldId id="263" r:id="rId8"/>
    <p:sldId id="269" r:id="rId9"/>
    <p:sldId id="270" r:id="rId10"/>
    <p:sldId id="271" r:id="rId11"/>
    <p:sldId id="272" r:id="rId12"/>
    <p:sldId id="273" r:id="rId13"/>
    <p:sldId id="274" r:id="rId14"/>
    <p:sldId id="275" r:id="rId15"/>
    <p:sldId id="264" r:id="rId16"/>
    <p:sldId id="278" r:id="rId17"/>
    <p:sldId id="277" r:id="rId18"/>
    <p:sldId id="265" r:id="rId19"/>
    <p:sldId id="259" r:id="rId20"/>
    <p:sldId id="279" r:id="rId21"/>
    <p:sldId id="280" r:id="rId22"/>
    <p:sldId id="276" r:id="rId23"/>
    <p:sldId id="281" r:id="rId24"/>
    <p:sldId id="282" r:id="rId25"/>
    <p:sldId id="260"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1512" autoAdjust="0"/>
  </p:normalViewPr>
  <p:slideViewPr>
    <p:cSldViewPr snapToGrid="0">
      <p:cViewPr varScale="1">
        <p:scale>
          <a:sx n="60" d="100"/>
          <a:sy n="60" d="100"/>
        </p:scale>
        <p:origin x="11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20B7E6-0B74-458C-8A16-E03EB196076E}" type="datetimeFigureOut">
              <a:rPr lang="en-GB" smtClean="0"/>
              <a:t>27/09/2022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851C0D-8ABD-4626-8309-2F3C5FA8BE1B}" type="slidenum">
              <a:rPr lang="en-GB" smtClean="0"/>
              <a:t>‹#›</a:t>
            </a:fld>
            <a:endParaRPr lang="en-GB"/>
          </a:p>
        </p:txBody>
      </p:sp>
    </p:spTree>
    <p:extLst>
      <p:ext uri="{BB962C8B-B14F-4D97-AF65-F5344CB8AC3E}">
        <p14:creationId xmlns:p14="http://schemas.microsoft.com/office/powerpoint/2010/main" val="270086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1</a:t>
            </a:fld>
            <a:endParaRPr lang="en-GB"/>
          </a:p>
        </p:txBody>
      </p:sp>
    </p:spTree>
    <p:extLst>
      <p:ext uri="{BB962C8B-B14F-4D97-AF65-F5344CB8AC3E}">
        <p14:creationId xmlns:p14="http://schemas.microsoft.com/office/powerpoint/2010/main" val="86736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10</a:t>
            </a:fld>
            <a:endParaRPr lang="en-GB"/>
          </a:p>
        </p:txBody>
      </p:sp>
    </p:spTree>
    <p:extLst>
      <p:ext uri="{BB962C8B-B14F-4D97-AF65-F5344CB8AC3E}">
        <p14:creationId xmlns:p14="http://schemas.microsoft.com/office/powerpoint/2010/main" val="273025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11</a:t>
            </a:fld>
            <a:endParaRPr lang="en-GB"/>
          </a:p>
        </p:txBody>
      </p:sp>
    </p:spTree>
    <p:extLst>
      <p:ext uri="{BB962C8B-B14F-4D97-AF65-F5344CB8AC3E}">
        <p14:creationId xmlns:p14="http://schemas.microsoft.com/office/powerpoint/2010/main" val="178035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12</a:t>
            </a:fld>
            <a:endParaRPr lang="en-GB"/>
          </a:p>
        </p:txBody>
      </p:sp>
    </p:spTree>
    <p:extLst>
      <p:ext uri="{BB962C8B-B14F-4D97-AF65-F5344CB8AC3E}">
        <p14:creationId xmlns:p14="http://schemas.microsoft.com/office/powerpoint/2010/main" val="219122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There are of course some words that we need to teach by sight because they contain unusual graphemes that the children won’t learn until a bit later on in the programme. These</a:t>
            </a:r>
            <a:r>
              <a:rPr lang="en-GB" baseline="0" dirty="0" smtClean="0"/>
              <a:t> are the type of words that we are using all the time in our spoken language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teach the tricky words progressively throughout the phonics programme, discussing with children why they are tricky and providing plenty of opportunities for them to learn them and recognise them automatically by sight. This is something you could help your children with at home and a list of the tricky words and where they are taught is included in the progression, which is in your pack. </a:t>
            </a:r>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13</a:t>
            </a:fld>
            <a:endParaRPr lang="en-GB"/>
          </a:p>
        </p:txBody>
      </p:sp>
    </p:spTree>
    <p:extLst>
      <p:ext uri="{BB962C8B-B14F-4D97-AF65-F5344CB8AC3E}">
        <p14:creationId xmlns:p14="http://schemas.microsoft.com/office/powerpoint/2010/main" val="62060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 nutshell…</a:t>
            </a:r>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14</a:t>
            </a:fld>
            <a:endParaRPr lang="en-GB"/>
          </a:p>
        </p:txBody>
      </p:sp>
    </p:spTree>
    <p:extLst>
      <p:ext uri="{BB962C8B-B14F-4D97-AF65-F5344CB8AC3E}">
        <p14:creationId xmlns:p14="http://schemas.microsoft.com/office/powerpoint/2010/main" val="1637031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15</a:t>
            </a:fld>
            <a:endParaRPr lang="en-GB"/>
          </a:p>
        </p:txBody>
      </p:sp>
    </p:spTree>
    <p:extLst>
      <p:ext uri="{BB962C8B-B14F-4D97-AF65-F5344CB8AC3E}">
        <p14:creationId xmlns:p14="http://schemas.microsoft.com/office/powerpoint/2010/main" val="410017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16</a:t>
            </a:fld>
            <a:endParaRPr lang="en-GB"/>
          </a:p>
        </p:txBody>
      </p:sp>
    </p:spTree>
    <p:extLst>
      <p:ext uri="{BB962C8B-B14F-4D97-AF65-F5344CB8AC3E}">
        <p14:creationId xmlns:p14="http://schemas.microsoft.com/office/powerpoint/2010/main" val="1576616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Okay…let’s</a:t>
            </a:r>
            <a:r>
              <a:rPr lang="en-GB" baseline="0" dirty="0" smtClean="0"/>
              <a:t> talk books. </a:t>
            </a:r>
          </a:p>
          <a:p>
            <a:r>
              <a:rPr lang="en-GB" baseline="0" dirty="0" smtClean="0"/>
              <a:t>I will say right from the outset: I will be talking about 2 types of book. Allow me to remind you of the scales we talked about earlier. </a:t>
            </a:r>
          </a:p>
          <a:p>
            <a:r>
              <a:rPr lang="en-GB" baseline="0" dirty="0" smtClean="0"/>
              <a:t>Essentially…there are the type of books that will help your child to progress with their independent reading. We will call these ‘reading practice books’. These are books closely matched to your child’s phonic ability. </a:t>
            </a:r>
          </a:p>
          <a:p>
            <a:r>
              <a:rPr lang="en-GB" baseline="0" dirty="0" smtClean="0"/>
              <a:t>Then there are reading for pleasure books. These are books we wouldn’t necessarily expect your child to read at home but that shouldn’t stop them enjoying them. It just means they need to share them with someone who could support them with the reading. The purpose of this book isn’t to unpick the letters the try and read the words. The purpose of this type of books is ENJOYMENT. Enjoy the story, enjoy the pictures, enjoy the characters. Talk about plot, make predictions about what might happen next- enjoy, enjoy, enjoy. </a:t>
            </a:r>
          </a:p>
        </p:txBody>
      </p:sp>
      <p:sp>
        <p:nvSpPr>
          <p:cNvPr id="4" name="Slide Number Placeholder 3"/>
          <p:cNvSpPr>
            <a:spLocks noGrp="1"/>
          </p:cNvSpPr>
          <p:nvPr>
            <p:ph type="sldNum" sz="quarter" idx="10"/>
          </p:nvPr>
        </p:nvSpPr>
        <p:spPr/>
        <p:txBody>
          <a:bodyPr/>
          <a:lstStyle/>
          <a:p>
            <a:fld id="{AB851C0D-8ABD-4626-8309-2F3C5FA8BE1B}" type="slidenum">
              <a:rPr lang="en-GB" smtClean="0"/>
              <a:t>17</a:t>
            </a:fld>
            <a:endParaRPr lang="en-GB"/>
          </a:p>
        </p:txBody>
      </p:sp>
    </p:spTree>
    <p:extLst>
      <p:ext uri="{BB962C8B-B14F-4D97-AF65-F5344CB8AC3E}">
        <p14:creationId xmlns:p14="http://schemas.microsoft.com/office/powerpoint/2010/main" val="327422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talk about these reading practice books:</a:t>
            </a:r>
          </a:p>
          <a:p>
            <a:r>
              <a:rPr lang="en-GB" dirty="0" smtClean="0"/>
              <a:t>GET THE BOOK OUT </a:t>
            </a:r>
          </a:p>
          <a:p>
            <a:r>
              <a:rPr lang="en-GB" dirty="0" smtClean="0"/>
              <a:t>Of course, a</a:t>
            </a:r>
            <a:r>
              <a:rPr lang="en-GB" baseline="0" dirty="0" smtClean="0"/>
              <a:t> key part of learning phonics, is the opportunity to apply the skill reading actual books…this is the aim of the game after all. </a:t>
            </a:r>
          </a:p>
          <a:p>
            <a:r>
              <a:rPr lang="en-GB" baseline="0" dirty="0" smtClean="0"/>
              <a:t>This means the children need to have books that are totally decodable. How disheartening would it be, learning this brilliant formula for reading words and then finding it doesn’t actually work when you put it into practise…</a:t>
            </a:r>
          </a:p>
          <a:p>
            <a:r>
              <a:rPr lang="en-GB" baseline="0" dirty="0" smtClean="0"/>
              <a:t>As a school we have spent a huge amount of money on a brand new set of books that are completely decodable and matched to our Little </a:t>
            </a:r>
            <a:r>
              <a:rPr lang="en-GB" baseline="0" dirty="0" err="1" smtClean="0"/>
              <a:t>Wandle</a:t>
            </a:r>
            <a:r>
              <a:rPr lang="en-GB" baseline="0" dirty="0" smtClean="0"/>
              <a:t> phonics scheme. (Show the parents a set of books) </a:t>
            </a:r>
          </a:p>
          <a:p>
            <a:r>
              <a:rPr lang="en-GB" baseline="0" dirty="0" smtClean="0"/>
              <a:t>Little </a:t>
            </a:r>
            <a:r>
              <a:rPr lang="en-GB" baseline="0" dirty="0" err="1" smtClean="0"/>
              <a:t>Wandle</a:t>
            </a:r>
            <a:r>
              <a:rPr lang="en-GB" baseline="0" dirty="0" smtClean="0"/>
              <a:t> suggests that once they have read this book in their reading practice sessions, they can bring it home to read it with you. At this point we would expect them to be reading it fluently, thus removing any pressure from you to have to teach them any phonics! </a:t>
            </a:r>
          </a:p>
          <a:p>
            <a:endParaRPr lang="en-GB" baseline="0" dirty="0" smtClean="0"/>
          </a:p>
          <a:p>
            <a:endParaRPr lang="en-GB" baseline="0" dirty="0" smtClean="0"/>
          </a:p>
          <a:p>
            <a:r>
              <a:rPr lang="en-GB" baseline="0" dirty="0" smtClean="0"/>
              <a:t>As these cost so much money, we haven’t been allowing the children to take these books home. </a:t>
            </a:r>
          </a:p>
          <a:p>
            <a:r>
              <a:rPr lang="en-GB" baseline="0" dirty="0" smtClean="0"/>
              <a:t>Instead, they have a username and password to an online platform: </a:t>
            </a:r>
          </a:p>
        </p:txBody>
      </p:sp>
      <p:sp>
        <p:nvSpPr>
          <p:cNvPr id="4" name="Slide Number Placeholder 3"/>
          <p:cNvSpPr>
            <a:spLocks noGrp="1"/>
          </p:cNvSpPr>
          <p:nvPr>
            <p:ph type="sldNum" sz="quarter" idx="10"/>
          </p:nvPr>
        </p:nvSpPr>
        <p:spPr/>
        <p:txBody>
          <a:bodyPr/>
          <a:lstStyle/>
          <a:p>
            <a:fld id="{AB851C0D-8ABD-4626-8309-2F3C5FA8BE1B}" type="slidenum">
              <a:rPr lang="en-GB" smtClean="0"/>
              <a:t>18</a:t>
            </a:fld>
            <a:endParaRPr lang="en-GB"/>
          </a:p>
        </p:txBody>
      </p:sp>
    </p:spTree>
    <p:extLst>
      <p:ext uri="{BB962C8B-B14F-4D97-AF65-F5344CB8AC3E}">
        <p14:creationId xmlns:p14="http://schemas.microsoft.com/office/powerpoint/2010/main" val="164276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might recall that previously, the only way we have been able to allow the children to read their phonics books at home is via the online platform.</a:t>
            </a:r>
            <a:r>
              <a:rPr lang="en-GB" baseline="0" dirty="0" smtClean="0"/>
              <a:t> Their login can be found in their reading diary- and this is still the case. However, we know many of you have expressed concerns about this and have queried the lack of a physical book to read. To level with you, the main reason behind this is because we have a limited budget and a set number of books. If the children start taking them home, invariably they won’t all come back, thus jeopardising the availability of resources for our guided sessions. This was never intended to be a long term situation and unfortunately was just part and parcel of starting a brand new scheme. </a:t>
            </a:r>
          </a:p>
          <a:p>
            <a:r>
              <a:rPr lang="en-GB" baseline="0" dirty="0" smtClean="0"/>
              <a:t>There is some good news though…this year we are going to start allowing these books to go home! So once your child has shared their phonics book in the reading practice session, they will then be given the chance to bring it home and share it with you.  Your child’s class teacher will sign it out, and The idea is that by this point, they will be reading it with fluency, and thus there shouldn’t be any pressure on you to do any phonics teaching!</a:t>
            </a:r>
          </a:p>
          <a:p>
            <a:endParaRPr lang="en-GB" baseline="0" dirty="0" smtClean="0"/>
          </a:p>
          <a:p>
            <a:endParaRPr lang="en-GB" dirty="0" smtClean="0"/>
          </a:p>
          <a:p>
            <a:endParaRPr lang="en-GB" dirty="0" smtClean="0"/>
          </a:p>
          <a:p>
            <a:endParaRPr lang="en-GB" dirty="0" smtClean="0"/>
          </a:p>
          <a:p>
            <a:endParaRPr lang="en-GB" dirty="0" smtClean="0"/>
          </a:p>
          <a:p>
            <a:r>
              <a:rPr lang="en-GB" dirty="0" smtClean="0"/>
              <a:t>(Show</a:t>
            </a:r>
            <a:r>
              <a:rPr lang="en-GB" baseline="0" dirty="0" smtClean="0"/>
              <a:t> parents how to login and give a quick demo) </a:t>
            </a:r>
          </a:p>
          <a:p>
            <a:endParaRPr lang="en-GB" dirty="0" smtClean="0"/>
          </a:p>
          <a:p>
            <a:endParaRPr lang="en-GB" dirty="0" smtClean="0"/>
          </a:p>
          <a:p>
            <a:endParaRPr lang="en-GB" dirty="0" smtClean="0"/>
          </a:p>
          <a:p>
            <a:r>
              <a:rPr lang="en-GB" dirty="0" smtClean="0"/>
              <a:t>We</a:t>
            </a:r>
            <a:r>
              <a:rPr lang="en-GB" baseline="0" dirty="0" smtClean="0"/>
              <a:t> know that many of you have expressed concerns about your children not bringing home levelled books to read. Those of you who have had children in the school in previous years may be wondering where their ‘colour band’ book is. This is because the government advocates that the books children use to ‘learn to read’ are 100% decodable. This means they only contain words that can be read by applying their current level of phonics knowledge because this is deemed the most efficient and fool-proof method of learning to read. If children learn, for example, to rely on picture cues, this is not going to support them when they come to read books that do not contain pictures. We want them to acquire a strategy with longevity, that will work for any unfamiliar word they may come across in any context. </a:t>
            </a:r>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19</a:t>
            </a:fld>
            <a:endParaRPr lang="en-GB"/>
          </a:p>
        </p:txBody>
      </p:sp>
    </p:spTree>
    <p:extLst>
      <p:ext uri="{BB962C8B-B14F-4D97-AF65-F5344CB8AC3E}">
        <p14:creationId xmlns:p14="http://schemas.microsoft.com/office/powerpoint/2010/main" val="59743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2</a:t>
            </a:fld>
            <a:endParaRPr lang="en-GB"/>
          </a:p>
        </p:txBody>
      </p:sp>
    </p:spTree>
    <p:extLst>
      <p:ext uri="{BB962C8B-B14F-4D97-AF65-F5344CB8AC3E}">
        <p14:creationId xmlns:p14="http://schemas.microsoft.com/office/powerpoint/2010/main" val="2534057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Please try to protect the books from harm! They’re not coasters and they </a:t>
            </a:r>
            <a:r>
              <a:rPr lang="en-GB" baseline="0" dirty="0" smtClean="0"/>
              <a:t>don’t get on very well with children’s water bottles! </a:t>
            </a:r>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20</a:t>
            </a:fld>
            <a:endParaRPr lang="en-GB"/>
          </a:p>
        </p:txBody>
      </p:sp>
    </p:spTree>
    <p:extLst>
      <p:ext uri="{BB962C8B-B14F-4D97-AF65-F5344CB8AC3E}">
        <p14:creationId xmlns:p14="http://schemas.microsoft.com/office/powerpoint/2010/main" val="370561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a:t>
            </a:r>
            <a:r>
              <a:rPr lang="en-GB" baseline="0" dirty="0" smtClean="0"/>
              <a:t> as their reading practice book, your children are invited to borrow books from their classroom library to read for pleasure. </a:t>
            </a:r>
          </a:p>
          <a:p>
            <a:r>
              <a:rPr lang="en-GB" baseline="0" dirty="0" smtClean="0"/>
              <a:t>As you can imagine, the logistics of 30 children scanning and borrowing library books is a world of fun so it is up to the class teacher as to how they choose to organise this the best way to suit their class. What I will say is that the children will encouraged to change their book REGULARLY. Certainly at least once a week. </a:t>
            </a:r>
          </a:p>
          <a:p>
            <a:r>
              <a:rPr lang="en-GB" baseline="0" dirty="0" smtClean="0"/>
              <a:t>I’m really keen for you to see the books that we do have to offer your children so after this final slide we’ll venture down into the classrooms so that you can share some reading time with your children and get a chance to see inside their new classroom. </a:t>
            </a:r>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21</a:t>
            </a:fld>
            <a:endParaRPr lang="en-GB"/>
          </a:p>
        </p:txBody>
      </p:sp>
    </p:spTree>
    <p:extLst>
      <p:ext uri="{BB962C8B-B14F-4D97-AF65-F5344CB8AC3E}">
        <p14:creationId xmlns:p14="http://schemas.microsoft.com/office/powerpoint/2010/main" val="248147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22</a:t>
            </a:fld>
            <a:endParaRPr lang="en-GB"/>
          </a:p>
        </p:txBody>
      </p:sp>
    </p:spTree>
    <p:extLst>
      <p:ext uri="{BB962C8B-B14F-4D97-AF65-F5344CB8AC3E}">
        <p14:creationId xmlns:p14="http://schemas.microsoft.com/office/powerpoint/2010/main" val="19459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23</a:t>
            </a:fld>
            <a:endParaRPr lang="en-GB"/>
          </a:p>
        </p:txBody>
      </p:sp>
    </p:spTree>
    <p:extLst>
      <p:ext uri="{BB962C8B-B14F-4D97-AF65-F5344CB8AC3E}">
        <p14:creationId xmlns:p14="http://schemas.microsoft.com/office/powerpoint/2010/main" val="994437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24</a:t>
            </a:fld>
            <a:endParaRPr lang="en-GB"/>
          </a:p>
        </p:txBody>
      </p:sp>
    </p:spTree>
    <p:extLst>
      <p:ext uri="{BB962C8B-B14F-4D97-AF65-F5344CB8AC3E}">
        <p14:creationId xmlns:p14="http://schemas.microsoft.com/office/powerpoint/2010/main" val="10477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of you</a:t>
            </a:r>
            <a:r>
              <a:rPr lang="en-GB" baseline="0" dirty="0" smtClean="0"/>
              <a:t> who have had children go through the school in previous years, might be wondering ‘Why hasn’t my child brought home a colour band book?’</a:t>
            </a:r>
          </a:p>
          <a:p>
            <a:r>
              <a:rPr lang="en-GB" baseline="0" dirty="0" smtClean="0"/>
              <a:t>This is because in these earlier years, they do not allow the children to be successful in applying their phonics knowledge. </a:t>
            </a:r>
          </a:p>
          <a:p>
            <a:r>
              <a:rPr lang="en-GB" baseline="0" dirty="0" smtClean="0"/>
              <a:t>Here is a ‘yellow’ banded book, thought previously to be appropriate for a child in year R or the beginning of year 1. But there are at least 3 words in there which contain graphemes the children won’t come across for a little while yet. </a:t>
            </a:r>
          </a:p>
          <a:p>
            <a:r>
              <a:rPr lang="en-GB" baseline="0" dirty="0" smtClean="0"/>
              <a:t>Of course, children who are exposed to lots of books at home and are read to or read with regularly or simply just have a natural curiosity when it comes to reading, may well recognise these words in spite of their phonics learning, but what about the others? </a:t>
            </a:r>
          </a:p>
          <a:p>
            <a:r>
              <a:rPr lang="en-GB" baseline="0" dirty="0" smtClean="0"/>
              <a:t>Children who find reading hard anyway are just going to find it harder and are less likely to build confidence and ultimately an enjoyment of reading. Because why should they? There’s not even a picture of a lion on the page to help them work it out! </a:t>
            </a:r>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25</a:t>
            </a:fld>
            <a:endParaRPr lang="en-GB"/>
          </a:p>
        </p:txBody>
      </p:sp>
    </p:spTree>
    <p:extLst>
      <p:ext uri="{BB962C8B-B14F-4D97-AF65-F5344CB8AC3E}">
        <p14:creationId xmlns:p14="http://schemas.microsoft.com/office/powerpoint/2010/main" val="319055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those</a:t>
            </a:r>
            <a:r>
              <a:rPr lang="en-GB" baseline="0" dirty="0" smtClean="0"/>
              <a:t> of you who came to the phonics parent forum last September, you may remember me referring to this ‘reading rope’. I promise not to bog you down with a load of theory, but I think this is a really good visual model for explaining the complex skill of reading. Essentially a successful reader is able to do 2 things at once. Number 1: read the words on a page and number 2: make sense of what is being said. </a:t>
            </a:r>
          </a:p>
          <a:p>
            <a:r>
              <a:rPr lang="en-GB" baseline="0" dirty="0" smtClean="0"/>
              <a:t>At the moment, most of your children are not able to do both of these things at once. The two ‘strands’ as it were, are not yet entwined. As an early reader, they are still trying to make sense of the complex code that allows us to read a word. This means most of our brain power is spent looking at the letters in the word and trying to work out what they mean. Until children can do this automatically, they are less likely to be able to make sense of what is being said. This of course is where the enjoyment lies so…</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3</a:t>
            </a:fld>
            <a:endParaRPr lang="en-GB"/>
          </a:p>
        </p:txBody>
      </p:sp>
    </p:spTree>
    <p:extLst>
      <p:ext uri="{BB962C8B-B14F-4D97-AF65-F5344CB8AC3E}">
        <p14:creationId xmlns:p14="http://schemas.microsoft.com/office/powerpoint/2010/main" val="191413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Between us</a:t>
            </a:r>
            <a:r>
              <a:rPr lang="en-GB" baseline="0" dirty="0" smtClean="0"/>
              <a:t>- you at home and us at school, our aim is to keep that balance. We want to support our children in learning to read while at the same time never allowing them to lose sight of the fact that reading is pleasurable. </a:t>
            </a:r>
          </a:p>
          <a:p>
            <a:r>
              <a:rPr lang="en-GB" baseline="0" dirty="0" smtClean="0"/>
              <a:t>More importantly, reading and books will take them to worlds they have never visited and introduce them to characters they may never otherwise have met. With this comes important lessons about the world and the people who live in it. Emotional literacy, after all, is just as important. </a:t>
            </a:r>
          </a:p>
        </p:txBody>
      </p:sp>
      <p:sp>
        <p:nvSpPr>
          <p:cNvPr id="4" name="Slide Number Placeholder 3"/>
          <p:cNvSpPr>
            <a:spLocks noGrp="1"/>
          </p:cNvSpPr>
          <p:nvPr>
            <p:ph type="sldNum" sz="quarter" idx="10"/>
          </p:nvPr>
        </p:nvSpPr>
        <p:spPr/>
        <p:txBody>
          <a:bodyPr/>
          <a:lstStyle/>
          <a:p>
            <a:fld id="{AB851C0D-8ABD-4626-8309-2F3C5FA8BE1B}" type="slidenum">
              <a:rPr lang="en-GB" smtClean="0"/>
              <a:t>4</a:t>
            </a:fld>
            <a:endParaRPr lang="en-GB"/>
          </a:p>
        </p:txBody>
      </p:sp>
    </p:spTree>
    <p:extLst>
      <p:ext uri="{BB962C8B-B14F-4D97-AF65-F5344CB8AC3E}">
        <p14:creationId xmlns:p14="http://schemas.microsoft.com/office/powerpoint/2010/main" val="280355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So..this</a:t>
            </a:r>
            <a:r>
              <a:rPr lang="en-GB" baseline="0" dirty="0" smtClean="0"/>
              <a:t> is what we’re aiming for. These are year 2 children for whom those 2 strands are now entwined. They can read with fluency and, as you can see from their faces, are now able to really understand and appreciate the hilarity in what they are reading.</a:t>
            </a:r>
            <a:endParaRPr lang="en-GB" dirty="0" smtClean="0"/>
          </a:p>
          <a:p>
            <a:endParaRPr lang="en-GB" dirty="0" smtClean="0"/>
          </a:p>
          <a:p>
            <a:r>
              <a:rPr lang="en-GB" dirty="0" smtClean="0"/>
              <a:t>We want to help</a:t>
            </a:r>
            <a:r>
              <a:rPr lang="en-GB" baseline="0" dirty="0" smtClean="0"/>
              <a:t> children acquire this complex skill of decoding as quickly as possible because once they are able to read with fluency, they will be free to truly understand and enjoy the story, fact or message being communicated. </a:t>
            </a:r>
          </a:p>
          <a:p>
            <a:r>
              <a:rPr lang="en-GB" baseline="0" dirty="0" smtClean="0"/>
              <a:t>This is epitomised in this picture: these are two children in year 2, reading the part Roald Dahl’s </a:t>
            </a:r>
            <a:r>
              <a:rPr lang="en-GB" baseline="0" dirty="0" err="1" smtClean="0"/>
              <a:t>Esiot</a:t>
            </a:r>
            <a:r>
              <a:rPr lang="en-GB" baseline="0" dirty="0" smtClean="0"/>
              <a:t> Trot where Mr Hoppy ‘jumps on tiptoes like a ballet dancer’ through a sea of tortoises because his master plan to win the heart of his neighbour, Mrs Silver, has finally come into fruition. The smiles and laughter were totally genuine because they were able to appreciate the hilarity in that imagery. </a:t>
            </a:r>
          </a:p>
          <a:p>
            <a:r>
              <a:rPr lang="en-GB" baseline="0" dirty="0" smtClean="0"/>
              <a:t>For this child, those 2 strands we saw at the beginning have become entwined. </a:t>
            </a:r>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5</a:t>
            </a:fld>
            <a:endParaRPr lang="en-GB"/>
          </a:p>
        </p:txBody>
      </p:sp>
    </p:spTree>
    <p:extLst>
      <p:ext uri="{BB962C8B-B14F-4D97-AF65-F5344CB8AC3E}">
        <p14:creationId xmlns:p14="http://schemas.microsoft.com/office/powerpoint/2010/main" val="369740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if</a:t>
            </a:r>
            <a:r>
              <a:rPr lang="en-GB" baseline="0" dirty="0" smtClean="0"/>
              <a:t> that’s the aim… how are we getting there? </a:t>
            </a:r>
          </a:p>
          <a:p>
            <a:r>
              <a:rPr lang="en-GB" baseline="0" dirty="0" smtClean="0"/>
              <a:t>That word reading part comes first. The ‘decoding’. The government dictates that this be taught through something called ‘phonics’. Every school is now advised to follow a validated ‘SSP’- systematic, synthetic phonics programme. </a:t>
            </a:r>
          </a:p>
          <a:p>
            <a:r>
              <a:rPr lang="en-GB" baseline="0" dirty="0" smtClean="0"/>
              <a:t>So you’ll be pleased to know, the word reading part, is predominantly on us- the schools and its teachers. More than ever, the emphasis is on a totally consistent approach in every sense of the word with the children learning their phonics in the exact same way with the exact same mantras, following the exact same progression from the minute they start the programme to the end. </a:t>
            </a:r>
          </a:p>
          <a:p>
            <a:endParaRPr lang="en-GB" dirty="0" smtClean="0"/>
          </a:p>
        </p:txBody>
      </p:sp>
      <p:sp>
        <p:nvSpPr>
          <p:cNvPr id="4" name="Slide Number Placeholder 3"/>
          <p:cNvSpPr>
            <a:spLocks noGrp="1"/>
          </p:cNvSpPr>
          <p:nvPr>
            <p:ph type="sldNum" sz="quarter" idx="10"/>
          </p:nvPr>
        </p:nvSpPr>
        <p:spPr/>
        <p:txBody>
          <a:bodyPr/>
          <a:lstStyle/>
          <a:p>
            <a:fld id="{AB851C0D-8ABD-4626-8309-2F3C5FA8BE1B}" type="slidenum">
              <a:rPr lang="en-GB" smtClean="0"/>
              <a:t>6</a:t>
            </a:fld>
            <a:endParaRPr lang="en-GB"/>
          </a:p>
        </p:txBody>
      </p:sp>
    </p:spTree>
    <p:extLst>
      <p:ext uri="{BB962C8B-B14F-4D97-AF65-F5344CB8AC3E}">
        <p14:creationId xmlns:p14="http://schemas.microsoft.com/office/powerpoint/2010/main" val="349643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a:t>
            </a:r>
            <a:r>
              <a:rPr lang="en-GB" baseline="0" dirty="0" smtClean="0"/>
              <a:t> September 2021, we have been following the Little </a:t>
            </a:r>
            <a:r>
              <a:rPr lang="en-GB" baseline="0" dirty="0" err="1" smtClean="0"/>
              <a:t>Wandle</a:t>
            </a:r>
            <a:r>
              <a:rPr lang="en-GB" baseline="0" dirty="0" smtClean="0"/>
              <a:t> Letters and Sounds Revised scheme. </a:t>
            </a:r>
            <a:endParaRPr lang="en-GB" dirty="0"/>
          </a:p>
        </p:txBody>
      </p:sp>
      <p:sp>
        <p:nvSpPr>
          <p:cNvPr id="4" name="Slide Number Placeholder 3"/>
          <p:cNvSpPr>
            <a:spLocks noGrp="1"/>
          </p:cNvSpPr>
          <p:nvPr>
            <p:ph type="sldNum" sz="quarter" idx="10"/>
          </p:nvPr>
        </p:nvSpPr>
        <p:spPr/>
        <p:txBody>
          <a:bodyPr/>
          <a:lstStyle/>
          <a:p>
            <a:fld id="{AB851C0D-8ABD-4626-8309-2F3C5FA8BE1B}" type="slidenum">
              <a:rPr lang="en-GB" smtClean="0"/>
              <a:t>7</a:t>
            </a:fld>
            <a:endParaRPr lang="en-GB"/>
          </a:p>
        </p:txBody>
      </p:sp>
    </p:spTree>
    <p:extLst>
      <p:ext uri="{BB962C8B-B14F-4D97-AF65-F5344CB8AC3E}">
        <p14:creationId xmlns:p14="http://schemas.microsoft.com/office/powerpoint/2010/main" val="70035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8</a:t>
            </a:fld>
            <a:endParaRPr lang="en-GB"/>
          </a:p>
        </p:txBody>
      </p:sp>
    </p:spTree>
    <p:extLst>
      <p:ext uri="{BB962C8B-B14F-4D97-AF65-F5344CB8AC3E}">
        <p14:creationId xmlns:p14="http://schemas.microsoft.com/office/powerpoint/2010/main" val="340104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851C0D-8ABD-4626-8309-2F3C5FA8BE1B}" type="slidenum">
              <a:rPr lang="en-GB" smtClean="0"/>
              <a:t>9</a:t>
            </a:fld>
            <a:endParaRPr lang="en-GB"/>
          </a:p>
        </p:txBody>
      </p:sp>
    </p:spTree>
    <p:extLst>
      <p:ext uri="{BB962C8B-B14F-4D97-AF65-F5344CB8AC3E}">
        <p14:creationId xmlns:p14="http://schemas.microsoft.com/office/powerpoint/2010/main" val="266719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15F2FF79-39FD-4F91-B728-E038042CF154}" type="datetimeFigureOut">
              <a:rPr lang="en-GB" smtClean="0"/>
              <a:t>27/09/2022</a:t>
            </a:fld>
            <a:endParaRPr lang="en-GB"/>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57DE7C67-44D4-408F-8581-27BF175D73AC}"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99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2FF79-39FD-4F91-B728-E038042CF154}"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74114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2FF79-39FD-4F91-B728-E038042CF154}"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216957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F2FF79-39FD-4F91-B728-E038042CF154}"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162057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F2FF79-39FD-4F91-B728-E038042CF154}"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E7C67-44D4-408F-8581-27BF175D73AC}"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85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F2FF79-39FD-4F91-B728-E038042CF154}"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312514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F2FF79-39FD-4F91-B728-E038042CF154}" type="datetimeFigureOut">
              <a:rPr lang="en-GB" smtClean="0"/>
              <a:t>27/09/2022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381870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F2FF79-39FD-4F91-B728-E038042CF154}" type="datetimeFigureOut">
              <a:rPr lang="en-GB" smtClean="0"/>
              <a:t>27/09/2022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307767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2FF79-39FD-4F91-B728-E038042CF154}" type="datetimeFigureOut">
              <a:rPr lang="en-GB" smtClean="0"/>
              <a:t>27/09/2022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93687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F2FF79-39FD-4F91-B728-E038042CF154}"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305816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F2FF79-39FD-4F91-B728-E038042CF154}"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E7C67-44D4-408F-8581-27BF175D73AC}" type="slidenum">
              <a:rPr lang="en-GB" smtClean="0"/>
              <a:t>‹#›</a:t>
            </a:fld>
            <a:endParaRPr lang="en-GB"/>
          </a:p>
        </p:txBody>
      </p:sp>
    </p:spTree>
    <p:extLst>
      <p:ext uri="{BB962C8B-B14F-4D97-AF65-F5344CB8AC3E}">
        <p14:creationId xmlns:p14="http://schemas.microsoft.com/office/powerpoint/2010/main" val="288337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5F2FF79-39FD-4F91-B728-E038042CF154}" type="datetimeFigureOut">
              <a:rPr lang="en-GB" smtClean="0"/>
              <a:t>27/09/2022</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7DE7C67-44D4-408F-8581-27BF175D73AC}" type="slidenum">
              <a:rPr lang="en-GB" smtClean="0"/>
              <a:t>‹#›</a:t>
            </a:fld>
            <a:endParaRPr lang="en-GB"/>
          </a:p>
        </p:txBody>
      </p:sp>
    </p:spTree>
    <p:extLst>
      <p:ext uri="{BB962C8B-B14F-4D97-AF65-F5344CB8AC3E}">
        <p14:creationId xmlns:p14="http://schemas.microsoft.com/office/powerpoint/2010/main" val="18507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0.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6597"/>
            <a:ext cx="10048240" cy="1234123"/>
          </a:xfrm>
        </p:spPr>
        <p:txBody>
          <a:bodyPr>
            <a:normAutofit fontScale="90000"/>
          </a:bodyPr>
          <a:lstStyle/>
          <a:p>
            <a:r>
              <a:rPr lang="en-GB"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Year 1 Open </a:t>
            </a:r>
            <a:r>
              <a:rPr lang="en-GB"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M</a:t>
            </a:r>
            <a:r>
              <a:rPr lang="en-GB"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orning </a:t>
            </a:r>
            <a:endParaRPr lang="en-GB"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24000" y="3348038"/>
            <a:ext cx="9144000" cy="1655762"/>
          </a:xfrm>
        </p:spPr>
        <p:txBody>
          <a:bodyPr>
            <a:normAutofit fontScale="92500" lnSpcReduction="20000"/>
          </a:bodyPr>
          <a:lstStyle/>
          <a:p>
            <a:r>
              <a:rPr lang="en-GB" sz="3600" dirty="0" smtClean="0">
                <a:latin typeface="Century Gothic" panose="020B0502020202020204" pitchFamily="34" charset="0"/>
              </a:rPr>
              <a:t>Reading and phonics </a:t>
            </a:r>
          </a:p>
          <a:p>
            <a:endParaRPr lang="en-GB" dirty="0" smtClean="0">
              <a:latin typeface="Century Gothic" panose="020B0502020202020204" pitchFamily="34" charset="0"/>
            </a:endParaRPr>
          </a:p>
          <a:p>
            <a:r>
              <a:rPr lang="en-GB" dirty="0" smtClean="0">
                <a:latin typeface="Century Gothic" panose="020B0502020202020204" pitchFamily="34" charset="0"/>
              </a:rPr>
              <a:t>Tuesday 27</a:t>
            </a:r>
            <a:r>
              <a:rPr lang="en-GB" baseline="30000" dirty="0" smtClean="0">
                <a:latin typeface="Century Gothic" panose="020B0502020202020204" pitchFamily="34" charset="0"/>
              </a:rPr>
              <a:t>th</a:t>
            </a:r>
            <a:r>
              <a:rPr lang="en-GB" dirty="0" smtClean="0">
                <a:latin typeface="Century Gothic" panose="020B0502020202020204" pitchFamily="34" charset="0"/>
              </a:rPr>
              <a:t> September 2022</a:t>
            </a:r>
          </a:p>
          <a:p>
            <a:r>
              <a:rPr lang="en-GB" dirty="0" smtClean="0">
                <a:latin typeface="Century Gothic" panose="020B0502020202020204" pitchFamily="34" charset="0"/>
              </a:rPr>
              <a:t>Harriet Cryer- English lead </a:t>
            </a:r>
            <a:endParaRPr lang="en-GB" dirty="0">
              <a:latin typeface="Century Gothic" panose="020B0502020202020204" pitchFamily="34" charset="0"/>
            </a:endParaRPr>
          </a:p>
        </p:txBody>
      </p:sp>
      <p:pic>
        <p:nvPicPr>
          <p:cNvPr id="4" name="Picture 3"/>
          <p:cNvPicPr>
            <a:picLocks noChangeAspect="1"/>
          </p:cNvPicPr>
          <p:nvPr/>
        </p:nvPicPr>
        <p:blipFill>
          <a:blip r:embed="rId3">
            <a:clrChange>
              <a:clrFrom>
                <a:srgbClr val="F5F5F5"/>
              </a:clrFrom>
              <a:clrTo>
                <a:srgbClr val="F5F5F5">
                  <a:alpha val="0"/>
                </a:srgbClr>
              </a:clrTo>
            </a:clrChange>
          </a:blip>
          <a:stretch>
            <a:fillRect/>
          </a:stretch>
        </p:blipFill>
        <p:spPr>
          <a:xfrm>
            <a:off x="0" y="3749040"/>
            <a:ext cx="2588916" cy="3108960"/>
          </a:xfrm>
          <a:prstGeom prst="rect">
            <a:avLst/>
          </a:prstGeom>
        </p:spPr>
      </p:pic>
      <p:pic>
        <p:nvPicPr>
          <p:cNvPr id="1026" name="Picture 2" descr="Colourful Welcome Sign png hd Transparent Background Image - Life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t="33459" b="35075"/>
          <a:stretch/>
        </p:blipFill>
        <p:spPr bwMode="auto">
          <a:xfrm>
            <a:off x="3957320" y="528319"/>
            <a:ext cx="4229746" cy="133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7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2660" y="3926542"/>
            <a:ext cx="3092823" cy="1569660"/>
          </a:xfrm>
          <a:prstGeom prst="rect">
            <a:avLst/>
          </a:prstGeom>
          <a:solidFill>
            <a:schemeClr val="accent5">
              <a:lumMod val="60000"/>
              <a:lumOff val="40000"/>
            </a:schemeClr>
          </a:solidFill>
        </p:spPr>
        <p:txBody>
          <a:bodyPr wrap="square" rtlCol="0">
            <a:spAutoFit/>
          </a:bodyPr>
          <a:lstStyle/>
          <a:p>
            <a:pPr algn="ctr"/>
            <a:r>
              <a:rPr lang="en-GB" sz="3200" dirty="0" smtClean="0"/>
              <a:t>A grapheme with 2 letters is called a </a:t>
            </a:r>
            <a:r>
              <a:rPr lang="en-GB" sz="3200" b="1" dirty="0" smtClean="0">
                <a:solidFill>
                  <a:schemeClr val="bg2">
                    <a:lumMod val="50000"/>
                  </a:schemeClr>
                </a:solidFill>
              </a:rPr>
              <a:t>digraph</a:t>
            </a:r>
            <a:endParaRPr lang="en-GB" sz="3200" b="1" dirty="0">
              <a:solidFill>
                <a:schemeClr val="bg2">
                  <a:lumMod val="50000"/>
                </a:schemeClr>
              </a:solidFill>
            </a:endParaRPr>
          </a:p>
        </p:txBody>
      </p:sp>
      <p:sp>
        <p:nvSpPr>
          <p:cNvPr id="6" name="TextBox 5"/>
          <p:cNvSpPr txBox="1"/>
          <p:nvPr/>
        </p:nvSpPr>
        <p:spPr>
          <a:xfrm>
            <a:off x="6831107" y="3926542"/>
            <a:ext cx="3092823" cy="1569660"/>
          </a:xfrm>
          <a:prstGeom prst="rect">
            <a:avLst/>
          </a:prstGeom>
          <a:solidFill>
            <a:schemeClr val="accent5">
              <a:lumMod val="40000"/>
              <a:lumOff val="60000"/>
            </a:schemeClr>
          </a:solidFill>
        </p:spPr>
        <p:txBody>
          <a:bodyPr wrap="square" rtlCol="0">
            <a:spAutoFit/>
          </a:bodyPr>
          <a:lstStyle/>
          <a:p>
            <a:pPr algn="ctr"/>
            <a:r>
              <a:rPr lang="en-GB" sz="3200" dirty="0" smtClean="0"/>
              <a:t>A grapheme with 3 letters is called a </a:t>
            </a:r>
            <a:r>
              <a:rPr lang="en-GB" sz="3200" b="1" dirty="0" err="1" smtClean="0">
                <a:solidFill>
                  <a:schemeClr val="bg2">
                    <a:lumMod val="50000"/>
                  </a:schemeClr>
                </a:solidFill>
              </a:rPr>
              <a:t>trigraph</a:t>
            </a:r>
            <a:endParaRPr lang="en-GB" sz="3200" b="1" dirty="0">
              <a:solidFill>
                <a:schemeClr val="bg2">
                  <a:lumMod val="50000"/>
                </a:schemeClr>
              </a:solidFill>
            </a:endParaRPr>
          </a:p>
        </p:txBody>
      </p:sp>
      <p:sp>
        <p:nvSpPr>
          <p:cNvPr id="7" name="TextBox 6"/>
          <p:cNvSpPr txBox="1"/>
          <p:nvPr/>
        </p:nvSpPr>
        <p:spPr>
          <a:xfrm>
            <a:off x="748553" y="2474259"/>
            <a:ext cx="3801035" cy="1107996"/>
          </a:xfrm>
          <a:prstGeom prst="rect">
            <a:avLst/>
          </a:prstGeom>
          <a:noFill/>
        </p:spPr>
        <p:txBody>
          <a:bodyPr wrap="square" rtlCol="0">
            <a:spAutoFit/>
          </a:bodyPr>
          <a:lstStyle/>
          <a:p>
            <a:pPr algn="ctr"/>
            <a:r>
              <a:rPr lang="en-GB" sz="6600" dirty="0" smtClean="0"/>
              <a:t>s w e </a:t>
            </a:r>
            <a:r>
              <a:rPr lang="en-GB" sz="6600" dirty="0" err="1" smtClean="0"/>
              <a:t>e</a:t>
            </a:r>
            <a:r>
              <a:rPr lang="en-GB" sz="6600" dirty="0" smtClean="0"/>
              <a:t> t s</a:t>
            </a:r>
            <a:endParaRPr lang="en-GB" sz="6600" dirty="0"/>
          </a:p>
        </p:txBody>
      </p:sp>
      <p:sp>
        <p:nvSpPr>
          <p:cNvPr id="9" name="Oval 8"/>
          <p:cNvSpPr/>
          <p:nvPr/>
        </p:nvSpPr>
        <p:spPr>
          <a:xfrm>
            <a:off x="878541" y="2727939"/>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88140" y="2727939"/>
            <a:ext cx="654423"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06588" y="2727939"/>
            <a:ext cx="48409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08612" y="2727939"/>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160493" y="2692079"/>
            <a:ext cx="1228165" cy="854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396318" y="2474259"/>
            <a:ext cx="3801035" cy="1107996"/>
          </a:xfrm>
          <a:prstGeom prst="rect">
            <a:avLst/>
          </a:prstGeom>
          <a:noFill/>
        </p:spPr>
        <p:txBody>
          <a:bodyPr wrap="square" rtlCol="0">
            <a:spAutoFit/>
          </a:bodyPr>
          <a:lstStyle/>
          <a:p>
            <a:pPr algn="ctr"/>
            <a:r>
              <a:rPr lang="en-GB" sz="6600" dirty="0" smtClean="0"/>
              <a:t>n </a:t>
            </a:r>
            <a:r>
              <a:rPr lang="en-GB" sz="6600" dirty="0" err="1" smtClean="0"/>
              <a:t>i</a:t>
            </a:r>
            <a:r>
              <a:rPr lang="en-GB" sz="6600" dirty="0" smtClean="0"/>
              <a:t> g h t</a:t>
            </a:r>
            <a:endParaRPr lang="en-GB" sz="6600" dirty="0"/>
          </a:p>
        </p:txBody>
      </p:sp>
      <p:sp>
        <p:nvSpPr>
          <p:cNvPr id="15" name="Oval 14"/>
          <p:cNvSpPr/>
          <p:nvPr/>
        </p:nvSpPr>
        <p:spPr>
          <a:xfrm>
            <a:off x="7001435" y="2727939"/>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9170894" y="2655743"/>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516907" y="2581835"/>
            <a:ext cx="1653987" cy="1000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1097280" y="286603"/>
            <a:ext cx="10058400" cy="1450757"/>
          </a:xfrm>
        </p:spPr>
        <p:txBody>
          <a:bodyPr/>
          <a:lstStyle/>
          <a:p>
            <a:r>
              <a:rPr lang="en-GB" b="1" dirty="0" smtClean="0">
                <a:latin typeface="Century Gothic" panose="020B0502020202020204" pitchFamily="34" charset="0"/>
              </a:rPr>
              <a:t>Terminology</a:t>
            </a:r>
            <a:endParaRPr lang="en-GB" b="1" dirty="0">
              <a:latin typeface="Century Gothic" panose="020B0502020202020204" pitchFamily="34" charset="0"/>
            </a:endParaRPr>
          </a:p>
        </p:txBody>
      </p:sp>
    </p:spTree>
    <p:extLst>
      <p:ext uri="{BB962C8B-B14F-4D97-AF65-F5344CB8AC3E}">
        <p14:creationId xmlns:p14="http://schemas.microsoft.com/office/powerpoint/2010/main" val="23023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animBg="1"/>
      <p:bldP spid="10" grpId="0" animBg="1"/>
      <p:bldP spid="11" grpId="0" animBg="1"/>
      <p:bldP spid="12" grpId="0" animBg="1"/>
      <p:bldP spid="13" grpId="0" animBg="1"/>
      <p:bldP spid="14" grpId="0"/>
      <p:bldP spid="15" grpId="0" animBg="1"/>
      <p:bldP spid="16" grpId="0" animBg="1"/>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989" y="2413482"/>
            <a:ext cx="2662517" cy="1815882"/>
          </a:xfrm>
          <a:prstGeom prst="rect">
            <a:avLst/>
          </a:prstGeom>
          <a:solidFill>
            <a:schemeClr val="accent5">
              <a:lumMod val="60000"/>
              <a:lumOff val="40000"/>
            </a:schemeClr>
          </a:solidFill>
        </p:spPr>
        <p:txBody>
          <a:bodyPr wrap="square" rtlCol="0">
            <a:spAutoFit/>
          </a:bodyPr>
          <a:lstStyle/>
          <a:p>
            <a:pPr algn="ctr"/>
            <a:r>
              <a:rPr lang="en-GB" sz="2800" dirty="0" smtClean="0"/>
              <a:t>There are 45 sounds for children to learn…</a:t>
            </a:r>
            <a:endParaRPr lang="en-GB" sz="2800" dirty="0"/>
          </a:p>
        </p:txBody>
      </p:sp>
      <p:grpSp>
        <p:nvGrpSpPr>
          <p:cNvPr id="7" name="Group 6"/>
          <p:cNvGrpSpPr/>
          <p:nvPr/>
        </p:nvGrpSpPr>
        <p:grpSpPr>
          <a:xfrm>
            <a:off x="4141695" y="1963271"/>
            <a:ext cx="6714564" cy="4186518"/>
            <a:chOff x="4751294" y="2115671"/>
            <a:chExt cx="6477171" cy="3951527"/>
          </a:xfrm>
        </p:grpSpPr>
        <p:pic>
          <p:nvPicPr>
            <p:cNvPr id="5" name="Picture 4"/>
            <p:cNvPicPr>
              <a:picLocks noChangeAspect="1"/>
            </p:cNvPicPr>
            <p:nvPr/>
          </p:nvPicPr>
          <p:blipFill>
            <a:blip r:embed="rId3"/>
            <a:stretch>
              <a:fillRect/>
            </a:stretch>
          </p:blipFill>
          <p:spPr>
            <a:xfrm>
              <a:off x="4751294" y="2115671"/>
              <a:ext cx="3065929" cy="3951527"/>
            </a:xfrm>
            <a:prstGeom prst="rect">
              <a:avLst/>
            </a:prstGeom>
          </p:spPr>
        </p:pic>
        <p:pic>
          <p:nvPicPr>
            <p:cNvPr id="6" name="Picture 5"/>
            <p:cNvPicPr>
              <a:picLocks noChangeAspect="1"/>
            </p:cNvPicPr>
            <p:nvPr/>
          </p:nvPicPr>
          <p:blipFill>
            <a:blip r:embed="rId4"/>
            <a:stretch>
              <a:fillRect/>
            </a:stretch>
          </p:blipFill>
          <p:spPr>
            <a:xfrm>
              <a:off x="7809662" y="2115671"/>
              <a:ext cx="3418803" cy="3951527"/>
            </a:xfrm>
            <a:prstGeom prst="rect">
              <a:avLst/>
            </a:prstGeom>
          </p:spPr>
        </p:pic>
      </p:grpSp>
      <p:pic>
        <p:nvPicPr>
          <p:cNvPr id="4098" name="Picture 2" descr="Blue Arrow Transparent Background PNG Image | Transparent PNG Free Download  on SeekPNG"/>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65991" y="3395328"/>
            <a:ext cx="1506071" cy="6612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0989" y="4333907"/>
            <a:ext cx="2662517" cy="1815882"/>
          </a:xfrm>
          <a:prstGeom prst="rect">
            <a:avLst/>
          </a:prstGeom>
          <a:solidFill>
            <a:schemeClr val="accent3">
              <a:lumMod val="60000"/>
              <a:lumOff val="40000"/>
            </a:schemeClr>
          </a:solidFill>
        </p:spPr>
        <p:txBody>
          <a:bodyPr wrap="square" rtlCol="0">
            <a:spAutoFit/>
          </a:bodyPr>
          <a:lstStyle/>
          <a:p>
            <a:pPr algn="ctr"/>
            <a:r>
              <a:rPr lang="en-GB" sz="2800" dirty="0" smtClean="0"/>
              <a:t>…but each sound has multiple </a:t>
            </a:r>
            <a:r>
              <a:rPr lang="en-GB" sz="2800" b="1" dirty="0" smtClean="0"/>
              <a:t>graphemes</a:t>
            </a:r>
            <a:r>
              <a:rPr lang="en-GB" sz="2800" dirty="0" smtClean="0"/>
              <a:t>.</a:t>
            </a:r>
            <a:endParaRPr lang="en-GB" sz="2800" dirty="0"/>
          </a:p>
        </p:txBody>
      </p:sp>
      <p:sp>
        <p:nvSpPr>
          <p:cNvPr id="10" name="Title 1"/>
          <p:cNvSpPr>
            <a:spLocks noGrp="1"/>
          </p:cNvSpPr>
          <p:nvPr>
            <p:ph type="title"/>
          </p:nvPr>
        </p:nvSpPr>
        <p:spPr>
          <a:xfrm>
            <a:off x="1097280" y="286603"/>
            <a:ext cx="10058400" cy="1450757"/>
          </a:xfrm>
        </p:spPr>
        <p:txBody>
          <a:bodyPr/>
          <a:lstStyle/>
          <a:p>
            <a:r>
              <a:rPr lang="en-GB" b="1" dirty="0" smtClean="0">
                <a:latin typeface="Century Gothic" panose="020B0502020202020204" pitchFamily="34" charset="0"/>
              </a:rPr>
              <a:t>Complicated stuff…</a:t>
            </a:r>
            <a:endParaRPr lang="en-GB" b="1" dirty="0">
              <a:latin typeface="Century Gothic" panose="020B0502020202020204" pitchFamily="34" charset="0"/>
            </a:endParaRPr>
          </a:p>
        </p:txBody>
      </p:sp>
    </p:spTree>
    <p:extLst>
      <p:ext uri="{BB962C8B-B14F-4D97-AF65-F5344CB8AC3E}">
        <p14:creationId xmlns:p14="http://schemas.microsoft.com/office/powerpoint/2010/main" val="310498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739" b="8124"/>
          <a:stretch/>
        </p:blipFill>
        <p:spPr>
          <a:xfrm>
            <a:off x="8283388" y="1810871"/>
            <a:ext cx="1550894" cy="4522547"/>
          </a:xfrm>
          <a:prstGeom prst="rect">
            <a:avLst/>
          </a:prstGeom>
        </p:spPr>
      </p:pic>
      <p:sp>
        <p:nvSpPr>
          <p:cNvPr id="5" name="TextBox 4"/>
          <p:cNvSpPr txBox="1"/>
          <p:nvPr/>
        </p:nvSpPr>
        <p:spPr>
          <a:xfrm>
            <a:off x="1165411" y="1649505"/>
            <a:ext cx="2832847" cy="1107996"/>
          </a:xfrm>
          <a:prstGeom prst="rect">
            <a:avLst/>
          </a:prstGeom>
          <a:noFill/>
        </p:spPr>
        <p:txBody>
          <a:bodyPr wrap="square" rtlCol="0">
            <a:spAutoFit/>
          </a:bodyPr>
          <a:lstStyle/>
          <a:p>
            <a:r>
              <a:rPr lang="en-GB" sz="6600" dirty="0" smtClean="0">
                <a:solidFill>
                  <a:schemeClr val="bg2">
                    <a:lumMod val="50000"/>
                  </a:schemeClr>
                </a:solidFill>
              </a:rPr>
              <a:t>g</a:t>
            </a:r>
            <a:r>
              <a:rPr lang="en-GB" sz="6600" dirty="0" smtClean="0">
                <a:solidFill>
                  <a:srgbClr val="00B050"/>
                </a:solidFill>
              </a:rPr>
              <a:t>r</a:t>
            </a:r>
            <a:r>
              <a:rPr lang="en-GB" sz="6600" dirty="0" smtClean="0">
                <a:solidFill>
                  <a:srgbClr val="FF0000"/>
                </a:solidFill>
              </a:rPr>
              <a:t>ee</a:t>
            </a:r>
            <a:r>
              <a:rPr lang="en-GB" sz="6600" dirty="0" smtClean="0"/>
              <a:t>n</a:t>
            </a:r>
            <a:endParaRPr lang="en-GB" sz="6600" dirty="0"/>
          </a:p>
        </p:txBody>
      </p:sp>
      <p:sp>
        <p:nvSpPr>
          <p:cNvPr id="6" name="TextBox 5"/>
          <p:cNvSpPr txBox="1"/>
          <p:nvPr/>
        </p:nvSpPr>
        <p:spPr>
          <a:xfrm>
            <a:off x="1165412" y="2667854"/>
            <a:ext cx="2832847" cy="1107996"/>
          </a:xfrm>
          <a:prstGeom prst="rect">
            <a:avLst/>
          </a:prstGeom>
          <a:noFill/>
        </p:spPr>
        <p:txBody>
          <a:bodyPr wrap="square" rtlCol="0">
            <a:spAutoFit/>
          </a:bodyPr>
          <a:lstStyle/>
          <a:p>
            <a:r>
              <a:rPr lang="en-GB" sz="6600" dirty="0" smtClean="0">
                <a:solidFill>
                  <a:schemeClr val="bg2">
                    <a:lumMod val="50000"/>
                  </a:schemeClr>
                </a:solidFill>
              </a:rPr>
              <a:t>s</a:t>
            </a:r>
            <a:r>
              <a:rPr lang="en-GB" sz="6600" dirty="0" smtClean="0">
                <a:solidFill>
                  <a:srgbClr val="FF0000"/>
                </a:solidFill>
              </a:rPr>
              <a:t>ea</a:t>
            </a:r>
            <a:endParaRPr lang="en-GB" sz="6600" dirty="0"/>
          </a:p>
        </p:txBody>
      </p:sp>
      <p:sp>
        <p:nvSpPr>
          <p:cNvPr id="7" name="TextBox 6"/>
          <p:cNvSpPr txBox="1"/>
          <p:nvPr/>
        </p:nvSpPr>
        <p:spPr>
          <a:xfrm>
            <a:off x="1165412" y="3804109"/>
            <a:ext cx="2832847" cy="1107996"/>
          </a:xfrm>
          <a:prstGeom prst="rect">
            <a:avLst/>
          </a:prstGeom>
          <a:noFill/>
        </p:spPr>
        <p:txBody>
          <a:bodyPr wrap="square" rtlCol="0">
            <a:spAutoFit/>
          </a:bodyPr>
          <a:lstStyle/>
          <a:p>
            <a:r>
              <a:rPr lang="en-GB" sz="6600" dirty="0" smtClean="0">
                <a:solidFill>
                  <a:schemeClr val="bg2">
                    <a:lumMod val="50000"/>
                  </a:schemeClr>
                </a:solidFill>
              </a:rPr>
              <a:t>r</a:t>
            </a:r>
            <a:r>
              <a:rPr lang="en-GB" sz="6600" dirty="0" smtClean="0">
                <a:solidFill>
                  <a:srgbClr val="FF0000"/>
                </a:solidFill>
              </a:rPr>
              <a:t>e</a:t>
            </a:r>
            <a:r>
              <a:rPr lang="en-GB" sz="6600" dirty="0" smtClean="0">
                <a:solidFill>
                  <a:srgbClr val="00B050"/>
                </a:solidFill>
              </a:rPr>
              <a:t>l</a:t>
            </a:r>
            <a:r>
              <a:rPr lang="en-GB" sz="6600" dirty="0" smtClean="0"/>
              <a:t>a</a:t>
            </a:r>
            <a:r>
              <a:rPr lang="en-GB" sz="6600" dirty="0" smtClean="0">
                <a:solidFill>
                  <a:srgbClr val="FFC000"/>
                </a:solidFill>
              </a:rPr>
              <a:t>x</a:t>
            </a:r>
            <a:endParaRPr lang="en-GB" sz="6600" dirty="0">
              <a:solidFill>
                <a:srgbClr val="FFC000"/>
              </a:solidFill>
            </a:endParaRPr>
          </a:p>
        </p:txBody>
      </p:sp>
      <p:sp>
        <p:nvSpPr>
          <p:cNvPr id="8" name="TextBox 7"/>
          <p:cNvSpPr txBox="1"/>
          <p:nvPr/>
        </p:nvSpPr>
        <p:spPr>
          <a:xfrm>
            <a:off x="1165412" y="4945701"/>
            <a:ext cx="2832847" cy="1107996"/>
          </a:xfrm>
          <a:prstGeom prst="rect">
            <a:avLst/>
          </a:prstGeom>
          <a:noFill/>
        </p:spPr>
        <p:txBody>
          <a:bodyPr wrap="square" rtlCol="0">
            <a:spAutoFit/>
          </a:bodyPr>
          <a:lstStyle/>
          <a:p>
            <a:r>
              <a:rPr lang="en-GB" sz="6600" dirty="0" smtClean="0">
                <a:solidFill>
                  <a:schemeClr val="bg2">
                    <a:lumMod val="50000"/>
                  </a:schemeClr>
                </a:solidFill>
              </a:rPr>
              <a:t>a</a:t>
            </a:r>
            <a:r>
              <a:rPr lang="en-GB" sz="6600" dirty="0" smtClean="0">
                <a:solidFill>
                  <a:srgbClr val="00B050"/>
                </a:solidFill>
              </a:rPr>
              <a:t>th</a:t>
            </a:r>
            <a:r>
              <a:rPr lang="en-GB" sz="6600" dirty="0" smtClean="0"/>
              <a:t>l</a:t>
            </a:r>
            <a:r>
              <a:rPr lang="en-GB" sz="6600" dirty="0" smtClean="0">
                <a:solidFill>
                  <a:srgbClr val="FF0000"/>
                </a:solidFill>
              </a:rPr>
              <a:t>e</a:t>
            </a:r>
            <a:r>
              <a:rPr lang="en-GB" sz="6600" dirty="0" smtClean="0">
                <a:solidFill>
                  <a:srgbClr val="FFC000"/>
                </a:solidFill>
              </a:rPr>
              <a:t>t</a:t>
            </a:r>
            <a:r>
              <a:rPr lang="en-GB" sz="6600" dirty="0" smtClean="0">
                <a:solidFill>
                  <a:srgbClr val="FF0000"/>
                </a:solidFill>
              </a:rPr>
              <a:t>e</a:t>
            </a:r>
            <a:endParaRPr lang="en-GB" sz="6600" dirty="0">
              <a:solidFill>
                <a:srgbClr val="FF0000"/>
              </a:solidFill>
            </a:endParaRPr>
          </a:p>
        </p:txBody>
      </p:sp>
      <p:sp>
        <p:nvSpPr>
          <p:cNvPr id="9" name="TextBox 8"/>
          <p:cNvSpPr txBox="1"/>
          <p:nvPr/>
        </p:nvSpPr>
        <p:spPr>
          <a:xfrm>
            <a:off x="4589929" y="1649505"/>
            <a:ext cx="2832847" cy="1107996"/>
          </a:xfrm>
          <a:prstGeom prst="rect">
            <a:avLst/>
          </a:prstGeom>
          <a:noFill/>
        </p:spPr>
        <p:txBody>
          <a:bodyPr wrap="square" rtlCol="0">
            <a:spAutoFit/>
          </a:bodyPr>
          <a:lstStyle/>
          <a:p>
            <a:r>
              <a:rPr lang="en-GB" sz="6600" dirty="0" smtClean="0">
                <a:solidFill>
                  <a:schemeClr val="bg2">
                    <a:lumMod val="50000"/>
                  </a:schemeClr>
                </a:solidFill>
              </a:rPr>
              <a:t>c</a:t>
            </a:r>
            <a:r>
              <a:rPr lang="en-GB" sz="6600" dirty="0" smtClean="0">
                <a:solidFill>
                  <a:srgbClr val="00B050"/>
                </a:solidFill>
              </a:rPr>
              <a:t>a</a:t>
            </a:r>
            <a:r>
              <a:rPr lang="en-GB" sz="6600" dirty="0" smtClean="0"/>
              <a:t>rr</a:t>
            </a:r>
            <a:r>
              <a:rPr lang="en-GB" sz="6600" dirty="0" smtClean="0">
                <a:solidFill>
                  <a:srgbClr val="FF0000"/>
                </a:solidFill>
              </a:rPr>
              <a:t>y</a:t>
            </a:r>
            <a:endParaRPr lang="en-GB" sz="6600" dirty="0">
              <a:solidFill>
                <a:srgbClr val="FF0000"/>
              </a:solidFill>
            </a:endParaRPr>
          </a:p>
        </p:txBody>
      </p:sp>
      <p:sp>
        <p:nvSpPr>
          <p:cNvPr id="10" name="TextBox 9"/>
          <p:cNvSpPr txBox="1"/>
          <p:nvPr/>
        </p:nvSpPr>
        <p:spPr>
          <a:xfrm>
            <a:off x="4589928" y="2667854"/>
            <a:ext cx="2832847" cy="1107996"/>
          </a:xfrm>
          <a:prstGeom prst="rect">
            <a:avLst/>
          </a:prstGeom>
          <a:noFill/>
        </p:spPr>
        <p:txBody>
          <a:bodyPr wrap="square" rtlCol="0">
            <a:spAutoFit/>
          </a:bodyPr>
          <a:lstStyle/>
          <a:p>
            <a:r>
              <a:rPr lang="en-GB" sz="6600" dirty="0" smtClean="0">
                <a:solidFill>
                  <a:schemeClr val="bg2">
                    <a:lumMod val="50000"/>
                  </a:schemeClr>
                </a:solidFill>
              </a:rPr>
              <a:t>d</a:t>
            </a:r>
            <a:r>
              <a:rPr lang="en-GB" sz="6600" dirty="0" smtClean="0">
                <a:solidFill>
                  <a:srgbClr val="00B050"/>
                </a:solidFill>
              </a:rPr>
              <a:t>o</a:t>
            </a:r>
            <a:r>
              <a:rPr lang="en-GB" sz="6600" dirty="0" smtClean="0"/>
              <a:t>n</a:t>
            </a:r>
            <a:r>
              <a:rPr lang="en-GB" sz="6600" dirty="0" smtClean="0">
                <a:solidFill>
                  <a:srgbClr val="FFC000"/>
                </a:solidFill>
              </a:rPr>
              <a:t>k</a:t>
            </a:r>
            <a:r>
              <a:rPr lang="en-GB" sz="6600" dirty="0" smtClean="0">
                <a:solidFill>
                  <a:srgbClr val="FF0000"/>
                </a:solidFill>
              </a:rPr>
              <a:t>ey</a:t>
            </a:r>
            <a:endParaRPr lang="en-GB" sz="6600" dirty="0">
              <a:solidFill>
                <a:srgbClr val="FF0000"/>
              </a:solidFill>
            </a:endParaRPr>
          </a:p>
        </p:txBody>
      </p:sp>
      <p:sp>
        <p:nvSpPr>
          <p:cNvPr id="11" name="Oval 10"/>
          <p:cNvSpPr/>
          <p:nvPr/>
        </p:nvSpPr>
        <p:spPr>
          <a:xfrm>
            <a:off x="8695764" y="2962504"/>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695763" y="3525467"/>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695763" y="4054739"/>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695761" y="4584011"/>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695761" y="5124075"/>
            <a:ext cx="690282" cy="562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695761" y="5731648"/>
            <a:ext cx="690282" cy="574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p:cNvSpPr>
            <a:spLocks noGrp="1"/>
          </p:cNvSpPr>
          <p:nvPr>
            <p:ph type="title"/>
          </p:nvPr>
        </p:nvSpPr>
        <p:spPr>
          <a:xfrm>
            <a:off x="1097280" y="286603"/>
            <a:ext cx="10058400" cy="1450757"/>
          </a:xfrm>
        </p:spPr>
        <p:txBody>
          <a:bodyPr/>
          <a:lstStyle/>
          <a:p>
            <a:r>
              <a:rPr lang="en-GB" b="1" dirty="0" smtClean="0">
                <a:latin typeface="Century Gothic" panose="020B0502020202020204" pitchFamily="34" charset="0"/>
              </a:rPr>
              <a:t>For example…</a:t>
            </a:r>
            <a:endParaRPr lang="en-GB" b="1" dirty="0">
              <a:latin typeface="Century Gothic" panose="020B0502020202020204" pitchFamily="34" charset="0"/>
            </a:endParaRPr>
          </a:p>
        </p:txBody>
      </p:sp>
      <p:sp>
        <p:nvSpPr>
          <p:cNvPr id="18" name="TextBox 17"/>
          <p:cNvSpPr txBox="1"/>
          <p:nvPr/>
        </p:nvSpPr>
        <p:spPr>
          <a:xfrm>
            <a:off x="10061984" y="2959687"/>
            <a:ext cx="1595718" cy="1938992"/>
          </a:xfrm>
          <a:prstGeom prst="rect">
            <a:avLst/>
          </a:prstGeom>
          <a:solidFill>
            <a:schemeClr val="accent5">
              <a:lumMod val="60000"/>
              <a:lumOff val="40000"/>
            </a:schemeClr>
          </a:solidFill>
        </p:spPr>
        <p:txBody>
          <a:bodyPr wrap="square" rtlCol="0">
            <a:spAutoFit/>
          </a:bodyPr>
          <a:lstStyle/>
          <a:p>
            <a:pPr algn="ctr"/>
            <a:r>
              <a:rPr lang="en-GB" sz="2400" dirty="0" smtClean="0"/>
              <a:t>…the /</a:t>
            </a:r>
            <a:r>
              <a:rPr lang="en-GB" sz="2400" dirty="0" err="1" smtClean="0"/>
              <a:t>ee</a:t>
            </a:r>
            <a:r>
              <a:rPr lang="en-GB" sz="2400" dirty="0" smtClean="0"/>
              <a:t>/ sound can correspond to 6 graphemes</a:t>
            </a:r>
            <a:endParaRPr lang="en-GB" sz="2400" dirty="0"/>
          </a:p>
        </p:txBody>
      </p:sp>
    </p:spTree>
    <p:extLst>
      <p:ext uri="{BB962C8B-B14F-4D97-AF65-F5344CB8AC3E}">
        <p14:creationId xmlns:p14="http://schemas.microsoft.com/office/powerpoint/2010/main" val="120855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fill="hold"/>
                                        <p:tgtEl>
                                          <p:spTgt spid="10"/>
                                        </p:tgtEl>
                                        <p:attrNameLst>
                                          <p:attrName>ppt_x</p:attrName>
                                        </p:attrNameLst>
                                      </p:cBhvr>
                                      <p:tavLst>
                                        <p:tav tm="0">
                                          <p:val>
                                            <p:strVal val="#ppt_x"/>
                                          </p:val>
                                        </p:tav>
                                        <p:tav tm="100000">
                                          <p:val>
                                            <p:strVal val="#ppt_x"/>
                                          </p:val>
                                        </p:tav>
                                      </p:tavLst>
                                    </p:anim>
                                    <p:anim calcmode="lin" valueType="num">
                                      <p:cBhvr additive="base">
                                        <p:cTn id="7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Gothic" panose="020B0502020202020204" pitchFamily="34" charset="0"/>
              </a:rPr>
              <a:t>A note on tricky words…</a:t>
            </a:r>
            <a:endParaRPr lang="en-GB" b="1" dirty="0">
              <a:latin typeface="Century Gothic" panose="020B0502020202020204" pitchFamily="34" charset="0"/>
            </a:endParaRPr>
          </a:p>
        </p:txBody>
      </p:sp>
      <p:sp>
        <p:nvSpPr>
          <p:cNvPr id="4" name="TextBox 3"/>
          <p:cNvSpPr txBox="1"/>
          <p:nvPr/>
        </p:nvSpPr>
        <p:spPr>
          <a:xfrm>
            <a:off x="1215341" y="2372811"/>
            <a:ext cx="2963119" cy="1015663"/>
          </a:xfrm>
          <a:prstGeom prst="rect">
            <a:avLst/>
          </a:prstGeom>
          <a:noFill/>
        </p:spPr>
        <p:txBody>
          <a:bodyPr wrap="square" rtlCol="0">
            <a:spAutoFit/>
          </a:bodyPr>
          <a:lstStyle/>
          <a:p>
            <a:pPr algn="ctr"/>
            <a:r>
              <a:rPr lang="en-GB" sz="6000" dirty="0" smtClean="0"/>
              <a:t>my</a:t>
            </a:r>
          </a:p>
        </p:txBody>
      </p:sp>
      <p:sp>
        <p:nvSpPr>
          <p:cNvPr id="5" name="TextBox 4"/>
          <p:cNvSpPr txBox="1"/>
          <p:nvPr/>
        </p:nvSpPr>
        <p:spPr>
          <a:xfrm>
            <a:off x="2328440" y="4319287"/>
            <a:ext cx="2963119" cy="1015663"/>
          </a:xfrm>
          <a:prstGeom prst="rect">
            <a:avLst/>
          </a:prstGeom>
          <a:noFill/>
        </p:spPr>
        <p:txBody>
          <a:bodyPr wrap="square" rtlCol="0">
            <a:spAutoFit/>
          </a:bodyPr>
          <a:lstStyle/>
          <a:p>
            <a:pPr algn="ctr"/>
            <a:r>
              <a:rPr lang="en-GB" sz="6000" dirty="0" smtClean="0"/>
              <a:t>was</a:t>
            </a:r>
          </a:p>
        </p:txBody>
      </p:sp>
      <p:sp>
        <p:nvSpPr>
          <p:cNvPr id="6" name="TextBox 5"/>
          <p:cNvSpPr txBox="1"/>
          <p:nvPr/>
        </p:nvSpPr>
        <p:spPr>
          <a:xfrm>
            <a:off x="4644920" y="2520492"/>
            <a:ext cx="2963119" cy="1015663"/>
          </a:xfrm>
          <a:prstGeom prst="rect">
            <a:avLst/>
          </a:prstGeom>
          <a:noFill/>
        </p:spPr>
        <p:txBody>
          <a:bodyPr wrap="square" rtlCol="0">
            <a:spAutoFit/>
          </a:bodyPr>
          <a:lstStyle/>
          <a:p>
            <a:pPr algn="ctr"/>
            <a:r>
              <a:rPr lang="en-GB" sz="6000" dirty="0" smtClean="0"/>
              <a:t>they</a:t>
            </a:r>
          </a:p>
        </p:txBody>
      </p:sp>
      <p:sp>
        <p:nvSpPr>
          <p:cNvPr id="7" name="TextBox 6"/>
          <p:cNvSpPr txBox="1"/>
          <p:nvPr/>
        </p:nvSpPr>
        <p:spPr>
          <a:xfrm>
            <a:off x="7608039" y="4134092"/>
            <a:ext cx="2963119" cy="1015663"/>
          </a:xfrm>
          <a:prstGeom prst="rect">
            <a:avLst/>
          </a:prstGeom>
          <a:noFill/>
        </p:spPr>
        <p:txBody>
          <a:bodyPr wrap="square" rtlCol="0">
            <a:spAutoFit/>
          </a:bodyPr>
          <a:lstStyle/>
          <a:p>
            <a:pPr algn="ctr"/>
            <a:r>
              <a:rPr lang="en-GB" sz="6000" dirty="0" smtClean="0"/>
              <a:t>she</a:t>
            </a:r>
          </a:p>
        </p:txBody>
      </p:sp>
      <p:sp>
        <p:nvSpPr>
          <p:cNvPr id="8" name="Oval 7"/>
          <p:cNvSpPr/>
          <p:nvPr/>
        </p:nvSpPr>
        <p:spPr>
          <a:xfrm>
            <a:off x="2696900" y="2582935"/>
            <a:ext cx="691010" cy="705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97288" y="4629369"/>
            <a:ext cx="691010" cy="705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26479" y="2830783"/>
            <a:ext cx="691010" cy="6676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192226" y="4441266"/>
            <a:ext cx="691010" cy="705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53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0"/>
      <p:bldP spid="7" grpId="0"/>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459" y="2967211"/>
            <a:ext cx="2662517" cy="1384995"/>
          </a:xfrm>
          <a:prstGeom prst="rect">
            <a:avLst/>
          </a:prstGeom>
          <a:solidFill>
            <a:schemeClr val="accent5">
              <a:lumMod val="60000"/>
              <a:lumOff val="40000"/>
            </a:schemeClr>
          </a:solidFill>
        </p:spPr>
        <p:txBody>
          <a:bodyPr wrap="square" rtlCol="0">
            <a:spAutoFit/>
          </a:bodyPr>
          <a:lstStyle/>
          <a:p>
            <a:pPr algn="ctr"/>
            <a:r>
              <a:rPr lang="en-GB" sz="2800" dirty="0"/>
              <a:t>T</a:t>
            </a:r>
            <a:r>
              <a:rPr lang="en-GB" sz="2800" dirty="0" smtClean="0"/>
              <a:t>eaching children the sounds</a:t>
            </a:r>
            <a:endParaRPr lang="en-GB" sz="2800" dirty="0"/>
          </a:p>
        </p:txBody>
      </p:sp>
      <p:sp>
        <p:nvSpPr>
          <p:cNvPr id="5" name="TextBox 4"/>
          <p:cNvSpPr txBox="1"/>
          <p:nvPr/>
        </p:nvSpPr>
        <p:spPr>
          <a:xfrm>
            <a:off x="3944471" y="2967211"/>
            <a:ext cx="2662517" cy="1815882"/>
          </a:xfrm>
          <a:prstGeom prst="rect">
            <a:avLst/>
          </a:prstGeom>
          <a:solidFill>
            <a:schemeClr val="accent5">
              <a:lumMod val="60000"/>
              <a:lumOff val="40000"/>
            </a:schemeClr>
          </a:solidFill>
        </p:spPr>
        <p:txBody>
          <a:bodyPr wrap="square" rtlCol="0">
            <a:spAutoFit/>
          </a:bodyPr>
          <a:lstStyle/>
          <a:p>
            <a:pPr algn="ctr"/>
            <a:r>
              <a:rPr lang="en-GB" sz="2800" dirty="0"/>
              <a:t>P</a:t>
            </a:r>
            <a:r>
              <a:rPr lang="en-GB" sz="2800" dirty="0" smtClean="0"/>
              <a:t>rogressively teaching the corresponding graphemes</a:t>
            </a:r>
            <a:endParaRPr lang="en-GB" sz="2800" dirty="0"/>
          </a:p>
        </p:txBody>
      </p:sp>
      <p:sp>
        <p:nvSpPr>
          <p:cNvPr id="6" name="TextBox 5"/>
          <p:cNvSpPr txBox="1"/>
          <p:nvPr/>
        </p:nvSpPr>
        <p:spPr>
          <a:xfrm>
            <a:off x="7404847" y="2967211"/>
            <a:ext cx="3845859" cy="2677656"/>
          </a:xfrm>
          <a:prstGeom prst="rect">
            <a:avLst/>
          </a:prstGeom>
          <a:solidFill>
            <a:schemeClr val="accent5">
              <a:lumMod val="60000"/>
              <a:lumOff val="40000"/>
            </a:schemeClr>
          </a:solidFill>
        </p:spPr>
        <p:txBody>
          <a:bodyPr wrap="square" rtlCol="0">
            <a:spAutoFit/>
          </a:bodyPr>
          <a:lstStyle/>
          <a:p>
            <a:pPr algn="ctr"/>
            <a:r>
              <a:rPr lang="en-GB" sz="2800" dirty="0"/>
              <a:t>T</a:t>
            </a:r>
            <a:r>
              <a:rPr lang="en-GB" sz="2800" dirty="0" smtClean="0"/>
              <a:t>eaching children to recognise the sounds within words so that they can </a:t>
            </a:r>
            <a:r>
              <a:rPr lang="en-GB" sz="2800" b="1" u="sng" dirty="0" smtClean="0"/>
              <a:t>segment</a:t>
            </a:r>
            <a:r>
              <a:rPr lang="en-GB" sz="2800" dirty="0" smtClean="0"/>
              <a:t> and then </a:t>
            </a:r>
            <a:r>
              <a:rPr lang="en-GB" sz="2800" b="1" u="sng" dirty="0" smtClean="0"/>
              <a:t>blend</a:t>
            </a:r>
            <a:r>
              <a:rPr lang="en-GB" sz="2800" dirty="0" smtClean="0"/>
              <a:t> the word in order to read it</a:t>
            </a:r>
            <a:endParaRPr lang="en-GB" sz="2800" dirty="0"/>
          </a:p>
        </p:txBody>
      </p:sp>
      <p:sp>
        <p:nvSpPr>
          <p:cNvPr id="8" name="Title 1"/>
          <p:cNvSpPr>
            <a:spLocks noGrp="1"/>
          </p:cNvSpPr>
          <p:nvPr>
            <p:ph type="title"/>
          </p:nvPr>
        </p:nvSpPr>
        <p:spPr>
          <a:xfrm>
            <a:off x="741680" y="493988"/>
            <a:ext cx="10058400" cy="1450757"/>
          </a:xfrm>
        </p:spPr>
        <p:txBody>
          <a:bodyPr/>
          <a:lstStyle/>
          <a:p>
            <a:r>
              <a:rPr lang="en-GB" b="1" dirty="0" smtClean="0">
                <a:latin typeface="Century Gothic" panose="020B0502020202020204" pitchFamily="34" charset="0"/>
              </a:rPr>
              <a:t>Phonics teaching is…</a:t>
            </a:r>
            <a:endParaRPr lang="en-GB" b="1" dirty="0">
              <a:latin typeface="Century Gothic" panose="020B0502020202020204" pitchFamily="34" charset="0"/>
            </a:endParaRPr>
          </a:p>
        </p:txBody>
      </p:sp>
      <p:sp>
        <p:nvSpPr>
          <p:cNvPr id="10" name="Right Arrow 9"/>
          <p:cNvSpPr/>
          <p:nvPr/>
        </p:nvSpPr>
        <p:spPr>
          <a:xfrm>
            <a:off x="3065929" y="3532094"/>
            <a:ext cx="708212"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6535271" y="3561387"/>
            <a:ext cx="708212"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68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46777" cy="1325563"/>
          </a:xfrm>
        </p:spPr>
        <p:txBody>
          <a:bodyPr/>
          <a:lstStyle/>
          <a:p>
            <a:r>
              <a:rPr lang="en-GB" b="1" dirty="0" smtClean="0">
                <a:latin typeface="Century Gothic" panose="020B0502020202020204" pitchFamily="34" charset="0"/>
              </a:rPr>
              <a:t>What does this look like in year 1?</a:t>
            </a:r>
            <a:endParaRPr lang="en-GB" b="1" dirty="0">
              <a:latin typeface="Century Gothic" panose="020B0502020202020204" pitchFamily="34" charset="0"/>
            </a:endParaRPr>
          </a:p>
        </p:txBody>
      </p:sp>
      <p:sp>
        <p:nvSpPr>
          <p:cNvPr id="5" name="TextBox 4"/>
          <p:cNvSpPr txBox="1"/>
          <p:nvPr/>
        </p:nvSpPr>
        <p:spPr>
          <a:xfrm>
            <a:off x="927399" y="3092430"/>
            <a:ext cx="2883050" cy="2246769"/>
          </a:xfrm>
          <a:prstGeom prst="rect">
            <a:avLst/>
          </a:prstGeom>
          <a:solidFill>
            <a:schemeClr val="accent2">
              <a:lumMod val="60000"/>
              <a:lumOff val="40000"/>
            </a:schemeClr>
          </a:solidFill>
        </p:spPr>
        <p:txBody>
          <a:bodyPr wrap="square" rtlCol="0">
            <a:spAutoFit/>
          </a:bodyPr>
          <a:lstStyle/>
          <a:p>
            <a:pPr algn="ctr"/>
            <a:r>
              <a:rPr lang="en-GB" sz="2800" dirty="0" smtClean="0"/>
              <a:t>Daily 30 minute whole class phonics lessons in Reception and Year 1</a:t>
            </a:r>
            <a:endParaRPr lang="en-GB" sz="2800" dirty="0"/>
          </a:p>
        </p:txBody>
      </p:sp>
      <p:sp>
        <p:nvSpPr>
          <p:cNvPr id="6" name="TextBox 5"/>
          <p:cNvSpPr txBox="1"/>
          <p:nvPr/>
        </p:nvSpPr>
        <p:spPr>
          <a:xfrm>
            <a:off x="4570655" y="3074720"/>
            <a:ext cx="2883050" cy="1815882"/>
          </a:xfrm>
          <a:prstGeom prst="rect">
            <a:avLst/>
          </a:prstGeom>
          <a:solidFill>
            <a:schemeClr val="accent2">
              <a:lumMod val="60000"/>
              <a:lumOff val="40000"/>
            </a:schemeClr>
          </a:solidFill>
        </p:spPr>
        <p:txBody>
          <a:bodyPr wrap="square" rtlCol="0">
            <a:spAutoFit/>
          </a:bodyPr>
          <a:lstStyle/>
          <a:p>
            <a:pPr algn="ctr"/>
            <a:r>
              <a:rPr lang="en-GB" sz="2800" dirty="0" smtClean="0"/>
              <a:t>3 times weekly reading practice sessions in a small group</a:t>
            </a:r>
            <a:endParaRPr lang="en-GB" sz="2800" dirty="0"/>
          </a:p>
        </p:txBody>
      </p:sp>
      <p:sp>
        <p:nvSpPr>
          <p:cNvPr id="7" name="TextBox 6"/>
          <p:cNvSpPr txBox="1"/>
          <p:nvPr/>
        </p:nvSpPr>
        <p:spPr>
          <a:xfrm>
            <a:off x="8158330" y="3092649"/>
            <a:ext cx="2883050" cy="1815882"/>
          </a:xfrm>
          <a:prstGeom prst="rect">
            <a:avLst/>
          </a:prstGeom>
          <a:solidFill>
            <a:schemeClr val="accent2">
              <a:lumMod val="60000"/>
              <a:lumOff val="40000"/>
            </a:schemeClr>
          </a:solidFill>
        </p:spPr>
        <p:txBody>
          <a:bodyPr wrap="square" rtlCol="0">
            <a:spAutoFit/>
          </a:bodyPr>
          <a:lstStyle/>
          <a:p>
            <a:pPr algn="ctr"/>
            <a:r>
              <a:rPr lang="en-GB" sz="2800" dirty="0" smtClean="0"/>
              <a:t>Regular catch-up sessions for children who fall behind</a:t>
            </a:r>
            <a:endParaRPr lang="en-GB" sz="2800" dirty="0"/>
          </a:p>
        </p:txBody>
      </p:sp>
      <p:grpSp>
        <p:nvGrpSpPr>
          <p:cNvPr id="8" name="Group 7"/>
          <p:cNvGrpSpPr/>
          <p:nvPr/>
        </p:nvGrpSpPr>
        <p:grpSpPr>
          <a:xfrm>
            <a:off x="1054286" y="1792200"/>
            <a:ext cx="2239076" cy="1236429"/>
            <a:chOff x="1168586" y="2288450"/>
            <a:chExt cx="2239076" cy="1236429"/>
          </a:xfrm>
        </p:grpSpPr>
        <p:pic>
          <p:nvPicPr>
            <p:cNvPr id="9" name="Picture 2" descr="Group Modern Icon - Web Icon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233" y="2288450"/>
              <a:ext cx="1236429" cy="12364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Icon | 30 minutes, half h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586" y="2458431"/>
              <a:ext cx="1002647" cy="100264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8" descr="1,899 Emotional Support Illustrations &amp;amp; Clip Art - i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3505" y="1792200"/>
            <a:ext cx="1569631" cy="1046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0655" y="4989216"/>
            <a:ext cx="2883050" cy="1323439"/>
          </a:xfrm>
          <a:prstGeom prst="rect">
            <a:avLst/>
          </a:prstGeom>
          <a:solidFill>
            <a:srgbClr val="FFFF00"/>
          </a:solidFill>
        </p:spPr>
        <p:txBody>
          <a:bodyPr wrap="square" rtlCol="0">
            <a:spAutoFit/>
          </a:bodyPr>
          <a:lstStyle/>
          <a:p>
            <a:pPr algn="ctr"/>
            <a:r>
              <a:rPr lang="en-GB" sz="2000" dirty="0" smtClean="0"/>
              <a:t>(the book they read in these sessions will be the one they can also practise at home)</a:t>
            </a:r>
            <a:endParaRPr lang="en-GB" sz="2000" dirty="0"/>
          </a:p>
        </p:txBody>
      </p:sp>
      <p:pic>
        <p:nvPicPr>
          <p:cNvPr id="13" name="Picture 10" descr="Download Free png Cute Arrow Png (98+ images in Collection) Page 1 -  DLPNG.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087392">
            <a:off x="6805802" y="4093278"/>
            <a:ext cx="1608413" cy="1243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a:off x="4993706" y="1690688"/>
            <a:ext cx="2036948" cy="1184608"/>
          </a:xfrm>
          <a:prstGeom prst="rect">
            <a:avLst/>
          </a:prstGeom>
        </p:spPr>
      </p:pic>
    </p:spTree>
    <p:extLst>
      <p:ext uri="{BB962C8B-B14F-4D97-AF65-F5344CB8AC3E}">
        <p14:creationId xmlns:p14="http://schemas.microsoft.com/office/powerpoint/2010/main" val="20499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5" y="273221"/>
            <a:ext cx="9875520" cy="1356360"/>
          </a:xfrm>
        </p:spPr>
        <p:txBody>
          <a:bodyPr/>
          <a:lstStyle/>
          <a:p>
            <a:r>
              <a:rPr lang="en-GB" b="1" dirty="0" smtClean="0">
                <a:latin typeface="Century Gothic" panose="020B0502020202020204" pitchFamily="34" charset="0"/>
              </a:rPr>
              <a:t>Phonics screening</a:t>
            </a:r>
            <a:endParaRPr lang="en-GB" b="1" dirty="0">
              <a:latin typeface="Century Gothic" panose="020B0502020202020204" pitchFamily="34" charset="0"/>
            </a:endParaRPr>
          </a:p>
        </p:txBody>
      </p:sp>
      <p:sp>
        <p:nvSpPr>
          <p:cNvPr id="4" name="TextBox 3"/>
          <p:cNvSpPr txBox="1"/>
          <p:nvPr/>
        </p:nvSpPr>
        <p:spPr>
          <a:xfrm>
            <a:off x="1097280" y="3899648"/>
            <a:ext cx="2915326" cy="1815882"/>
          </a:xfrm>
          <a:prstGeom prst="rect">
            <a:avLst/>
          </a:prstGeom>
          <a:solidFill>
            <a:schemeClr val="accent2">
              <a:lumMod val="20000"/>
              <a:lumOff val="80000"/>
            </a:schemeClr>
          </a:solidFill>
        </p:spPr>
        <p:txBody>
          <a:bodyPr wrap="square" rtlCol="0">
            <a:spAutoFit/>
          </a:bodyPr>
          <a:lstStyle/>
          <a:p>
            <a:pPr algn="ctr"/>
            <a:r>
              <a:rPr lang="en-GB" sz="2800" dirty="0" smtClean="0"/>
              <a:t>The phonics screening test is a government requirement</a:t>
            </a:r>
            <a:endParaRPr lang="en-GB" sz="2800" dirty="0"/>
          </a:p>
        </p:txBody>
      </p:sp>
      <p:sp>
        <p:nvSpPr>
          <p:cNvPr id="5" name="TextBox 4"/>
          <p:cNvSpPr txBox="1"/>
          <p:nvPr/>
        </p:nvSpPr>
        <p:spPr>
          <a:xfrm>
            <a:off x="4276166" y="3468761"/>
            <a:ext cx="3307977" cy="2246769"/>
          </a:xfrm>
          <a:prstGeom prst="rect">
            <a:avLst/>
          </a:prstGeom>
          <a:solidFill>
            <a:schemeClr val="accent2">
              <a:lumMod val="40000"/>
              <a:lumOff val="60000"/>
            </a:schemeClr>
          </a:solidFill>
        </p:spPr>
        <p:txBody>
          <a:bodyPr wrap="square" rtlCol="0">
            <a:spAutoFit/>
          </a:bodyPr>
          <a:lstStyle/>
          <a:p>
            <a:pPr algn="ctr"/>
            <a:r>
              <a:rPr lang="en-GB" sz="2800" dirty="0" smtClean="0"/>
              <a:t>It takes place at the end of Year 1 when the children should have completed the phonics programme</a:t>
            </a:r>
            <a:endParaRPr lang="en-GB" sz="2800" dirty="0"/>
          </a:p>
        </p:txBody>
      </p:sp>
      <p:sp>
        <p:nvSpPr>
          <p:cNvPr id="6" name="TextBox 5"/>
          <p:cNvSpPr txBox="1"/>
          <p:nvPr/>
        </p:nvSpPr>
        <p:spPr>
          <a:xfrm>
            <a:off x="7847703" y="3482738"/>
            <a:ext cx="3307977" cy="2677656"/>
          </a:xfrm>
          <a:prstGeom prst="rect">
            <a:avLst/>
          </a:prstGeom>
          <a:solidFill>
            <a:schemeClr val="accent2">
              <a:lumMod val="60000"/>
              <a:lumOff val="40000"/>
            </a:schemeClr>
          </a:solidFill>
        </p:spPr>
        <p:txBody>
          <a:bodyPr wrap="square" rtlCol="0">
            <a:spAutoFit/>
          </a:bodyPr>
          <a:lstStyle/>
          <a:p>
            <a:pPr algn="ctr"/>
            <a:r>
              <a:rPr lang="en-GB" sz="2800" dirty="0" smtClean="0"/>
              <a:t>Any children who do not pass the phonics screening will receive additional support with their phonics in year 2</a:t>
            </a:r>
            <a:endParaRPr lang="en-GB" sz="2800" dirty="0"/>
          </a:p>
        </p:txBody>
      </p:sp>
      <p:pic>
        <p:nvPicPr>
          <p:cNvPr id="17410" name="Picture 2" descr="Complete Icon Png #370111 - Free Icons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886" y="2268337"/>
            <a:ext cx="976887" cy="97688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black and white stocks - Clip Art Library"/>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587508" y="1823040"/>
            <a:ext cx="1637637" cy="162484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399409" y="1853118"/>
            <a:ext cx="2761130" cy="1930772"/>
            <a:chOff x="1399409" y="1853118"/>
            <a:chExt cx="2761130" cy="1930772"/>
          </a:xfrm>
        </p:grpSpPr>
        <p:pic>
          <p:nvPicPr>
            <p:cNvPr id="17412" name="Picture 4" descr="Phonics Screening Check - PhonicsBloom.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409" y="1853118"/>
              <a:ext cx="1364412" cy="1930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ov Crown-Bk – Northern Housing Awards"/>
            <p:cNvPicPr>
              <a:picLocks noChangeAspect="1" noChangeArrowheads="1"/>
            </p:cNvPicPr>
            <p:nvPr/>
          </p:nvPicPr>
          <p:blipFill>
            <a:blip r:embed="rId6" cstate="print">
              <a:clrChange>
                <a:clrFrom>
                  <a:srgbClr val="F5F4F4"/>
                </a:clrFrom>
                <a:clrTo>
                  <a:srgbClr val="F5F4F4">
                    <a:alpha val="0"/>
                  </a:srgbClr>
                </a:clrTo>
              </a:clrChange>
              <a:extLst>
                <a:ext uri="{28A0092B-C50C-407E-A947-70E740481C1C}">
                  <a14:useLocalDpi xmlns:a14="http://schemas.microsoft.com/office/drawing/2010/main" val="0"/>
                </a:ext>
              </a:extLst>
            </a:blip>
            <a:srcRect/>
            <a:stretch>
              <a:fillRect/>
            </a:stretch>
          </p:blipFill>
          <p:spPr bwMode="auto">
            <a:xfrm>
              <a:off x="2299795" y="2768926"/>
              <a:ext cx="1860744" cy="976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783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410"/>
                                        </p:tgtEl>
                                        <p:attrNameLst>
                                          <p:attrName>style.visibility</p:attrName>
                                        </p:attrNameLst>
                                      </p:cBhvr>
                                      <p:to>
                                        <p:strVal val="visible"/>
                                      </p:to>
                                    </p:set>
                                    <p:animEffect transition="in" filter="wipe(down)">
                                      <p:cBhvr>
                                        <p:cTn id="20" dur="500"/>
                                        <p:tgtEl>
                                          <p:spTgt spid="174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wipe(down)">
                                      <p:cBhvr>
                                        <p:cTn id="28" dur="500"/>
                                        <p:tgtEl>
                                          <p:spTgt spid="174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15810"/>
            <a:ext cx="9875520" cy="1356360"/>
          </a:xfrm>
        </p:spPr>
        <p:txBody>
          <a:bodyPr/>
          <a:lstStyle/>
          <a:p>
            <a:r>
              <a:rPr lang="en-GB" b="1" dirty="0" smtClean="0">
                <a:latin typeface="Century Gothic" panose="020B0502020202020204" pitchFamily="34" charset="0"/>
              </a:rPr>
              <a:t>Let’s talk books…</a:t>
            </a:r>
            <a:endParaRPr lang="en-GB" b="1" dirty="0">
              <a:latin typeface="Century Gothic" panose="020B0502020202020204" pitchFamily="34" charset="0"/>
            </a:endParaRPr>
          </a:p>
        </p:txBody>
      </p:sp>
      <p:sp>
        <p:nvSpPr>
          <p:cNvPr id="4" name="TextBox 3"/>
          <p:cNvSpPr txBox="1"/>
          <p:nvPr/>
        </p:nvSpPr>
        <p:spPr>
          <a:xfrm>
            <a:off x="4544878" y="2140508"/>
            <a:ext cx="2698376" cy="523220"/>
          </a:xfrm>
          <a:prstGeom prst="rect">
            <a:avLst/>
          </a:prstGeom>
          <a:solidFill>
            <a:schemeClr val="tx2">
              <a:lumMod val="20000"/>
              <a:lumOff val="80000"/>
            </a:schemeClr>
          </a:solidFill>
        </p:spPr>
        <p:txBody>
          <a:bodyPr wrap="square" rtlCol="0">
            <a:spAutoFit/>
          </a:bodyPr>
          <a:lstStyle/>
          <a:p>
            <a:pPr algn="ctr"/>
            <a:r>
              <a:rPr lang="en-GB" sz="2800" b="1" dirty="0" smtClean="0"/>
              <a:t>2</a:t>
            </a:r>
            <a:r>
              <a:rPr lang="en-GB" sz="2800" dirty="0" smtClean="0"/>
              <a:t> ‘types’ of book</a:t>
            </a:r>
            <a:endParaRPr lang="en-GB" sz="2800" dirty="0"/>
          </a:p>
        </p:txBody>
      </p:sp>
      <p:sp>
        <p:nvSpPr>
          <p:cNvPr id="5" name="TextBox 4"/>
          <p:cNvSpPr txBox="1"/>
          <p:nvPr/>
        </p:nvSpPr>
        <p:spPr>
          <a:xfrm>
            <a:off x="1659207" y="4292562"/>
            <a:ext cx="2698376" cy="1815882"/>
          </a:xfrm>
          <a:prstGeom prst="rect">
            <a:avLst/>
          </a:prstGeom>
          <a:solidFill>
            <a:srgbClr val="00B0F0"/>
          </a:solidFill>
        </p:spPr>
        <p:txBody>
          <a:bodyPr wrap="square" rtlCol="0">
            <a:spAutoFit/>
          </a:bodyPr>
          <a:lstStyle/>
          <a:p>
            <a:pPr algn="ctr"/>
            <a:r>
              <a:rPr lang="en-GB" sz="2800" dirty="0"/>
              <a:t>A</a:t>
            </a:r>
            <a:r>
              <a:rPr lang="en-GB" sz="2800" dirty="0" smtClean="0"/>
              <a:t> reading </a:t>
            </a:r>
            <a:r>
              <a:rPr lang="en-GB" sz="2800" b="1" dirty="0" smtClean="0"/>
              <a:t>practice </a:t>
            </a:r>
            <a:r>
              <a:rPr lang="en-GB" sz="2800" dirty="0" smtClean="0"/>
              <a:t>book (a learn to read book)</a:t>
            </a:r>
            <a:endParaRPr lang="en-GB" sz="2800" dirty="0"/>
          </a:p>
        </p:txBody>
      </p:sp>
      <p:sp>
        <p:nvSpPr>
          <p:cNvPr id="6" name="TextBox 5"/>
          <p:cNvSpPr txBox="1"/>
          <p:nvPr/>
        </p:nvSpPr>
        <p:spPr>
          <a:xfrm>
            <a:off x="7415974" y="4305006"/>
            <a:ext cx="2698376" cy="1815882"/>
          </a:xfrm>
          <a:prstGeom prst="rect">
            <a:avLst/>
          </a:prstGeom>
          <a:solidFill>
            <a:srgbClr val="FFFF00"/>
          </a:solidFill>
        </p:spPr>
        <p:txBody>
          <a:bodyPr wrap="square" rtlCol="0">
            <a:spAutoFit/>
          </a:bodyPr>
          <a:lstStyle/>
          <a:p>
            <a:pPr algn="ctr"/>
            <a:r>
              <a:rPr lang="en-GB" sz="2800" dirty="0"/>
              <a:t>A</a:t>
            </a:r>
            <a:r>
              <a:rPr lang="en-GB" sz="2800" dirty="0" smtClean="0"/>
              <a:t> </a:t>
            </a:r>
            <a:r>
              <a:rPr lang="en-GB" sz="2800" b="1" dirty="0" smtClean="0"/>
              <a:t>share with me</a:t>
            </a:r>
            <a:r>
              <a:rPr lang="en-GB" sz="2800" dirty="0" smtClean="0"/>
              <a:t> book (or ‘reading for pleasure book’)</a:t>
            </a:r>
            <a:endParaRPr lang="en-GB" sz="2800" dirty="0"/>
          </a:p>
        </p:txBody>
      </p:sp>
      <p:pic>
        <p:nvPicPr>
          <p:cNvPr id="13316" name="Picture 4" descr="Child Reading Silhouette Vector Images (over 58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7018" y="2604217"/>
            <a:ext cx="1921888" cy="201879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ading E-book Computer Icons Book discussion club - book png download -  900*971 - Free Transparent Reading png Download. - Clip Art 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9157" y="3132472"/>
            <a:ext cx="1005730" cy="108407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ool Arrow Png Transparent Images - Fancy Arrow Clipart Png, Png Download ,  Transparent Png Image - PNGitem"/>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0728208">
            <a:off x="7134897" y="2650798"/>
            <a:ext cx="1124241" cy="8000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ool Arrow Png Transparent Images - Fancy Arrow Clipart Png, Png Download ,  Transparent Png Image - PNGitem"/>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871792" flipH="1">
            <a:off x="3381285" y="2732451"/>
            <a:ext cx="1124241" cy="8000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cales-Justice-NOT-Balanced+Image-BL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1397" y="461450"/>
            <a:ext cx="1894523" cy="163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81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3318"/>
                                        </p:tgtEl>
                                        <p:attrNameLst>
                                          <p:attrName>style.visibility</p:attrName>
                                        </p:attrNameLst>
                                      </p:cBhvr>
                                      <p:to>
                                        <p:strVal val="visible"/>
                                      </p:to>
                                    </p:set>
                                    <p:animEffect transition="in" filter="fade">
                                      <p:cBhvr>
                                        <p:cTn id="18" dur="500"/>
                                        <p:tgtEl>
                                          <p:spTgt spid="133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320"/>
                                        </p:tgtEl>
                                        <p:attrNameLst>
                                          <p:attrName>style.visibility</p:attrName>
                                        </p:attrNameLst>
                                      </p:cBhvr>
                                      <p:to>
                                        <p:strVal val="visible"/>
                                      </p:to>
                                    </p:set>
                                    <p:animEffect transition="in" filter="fade">
                                      <p:cBhvr>
                                        <p:cTn id="26" dur="500"/>
                                        <p:tgtEl>
                                          <p:spTgt spid="13320"/>
                                        </p:tgtEl>
                                      </p:cBhvr>
                                    </p:animEffect>
                                  </p:childTnLst>
                                </p:cTn>
                              </p:par>
                              <p:par>
                                <p:cTn id="27" presetID="10" presetClass="entr" presetSubtype="0" fill="hold" nodeType="withEffect">
                                  <p:stCondLst>
                                    <p:cond delay="0"/>
                                  </p:stCondLst>
                                  <p:childTnLst>
                                    <p:set>
                                      <p:cBhvr>
                                        <p:cTn id="28" dur="1" fill="hold">
                                          <p:stCondLst>
                                            <p:cond delay="0"/>
                                          </p:stCondLst>
                                        </p:cTn>
                                        <p:tgtEl>
                                          <p:spTgt spid="13316"/>
                                        </p:tgtEl>
                                        <p:attrNameLst>
                                          <p:attrName>style.visibility</p:attrName>
                                        </p:attrNameLst>
                                      </p:cBhvr>
                                      <p:to>
                                        <p:strVal val="visible"/>
                                      </p:to>
                                    </p:set>
                                    <p:animEffect transition="in" filter="fade">
                                      <p:cBhvr>
                                        <p:cTn id="29" dur="500"/>
                                        <p:tgtEl>
                                          <p:spTgt spid="133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 y="87580"/>
            <a:ext cx="10515600" cy="1325563"/>
          </a:xfrm>
        </p:spPr>
        <p:txBody>
          <a:bodyPr/>
          <a:lstStyle/>
          <a:p>
            <a:r>
              <a:rPr lang="en-GB" b="1" dirty="0" smtClean="0">
                <a:latin typeface="Century Gothic" panose="020B0502020202020204" pitchFamily="34" charset="0"/>
              </a:rPr>
              <a:t>Reading practice books…</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433556" y="1500722"/>
            <a:ext cx="8095517" cy="4849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stretch>
            <a:fillRect/>
          </a:stretch>
        </p:blipFill>
        <p:spPr>
          <a:xfrm rot="758701">
            <a:off x="8385358" y="1273962"/>
            <a:ext cx="3450017" cy="23020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Oval 4"/>
          <p:cNvSpPr/>
          <p:nvPr/>
        </p:nvSpPr>
        <p:spPr>
          <a:xfrm>
            <a:off x="433556" y="5019040"/>
            <a:ext cx="2438400" cy="1666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389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66" y="43392"/>
            <a:ext cx="10515600" cy="1325563"/>
          </a:xfrm>
        </p:spPr>
        <p:txBody>
          <a:bodyPr/>
          <a:lstStyle/>
          <a:p>
            <a:r>
              <a:rPr lang="en-GB" b="1" dirty="0" smtClean="0"/>
              <a:t>Collins e-books</a:t>
            </a:r>
            <a:endParaRPr lang="en-GB" b="1" dirty="0"/>
          </a:p>
        </p:txBody>
      </p:sp>
      <p:pic>
        <p:nvPicPr>
          <p:cNvPr id="4" name="Picture 3"/>
          <p:cNvPicPr>
            <a:picLocks noChangeAspect="1"/>
          </p:cNvPicPr>
          <p:nvPr/>
        </p:nvPicPr>
        <p:blipFill>
          <a:blip r:embed="rId3"/>
          <a:stretch>
            <a:fillRect/>
          </a:stretch>
        </p:blipFill>
        <p:spPr>
          <a:xfrm>
            <a:off x="262319" y="1080238"/>
            <a:ext cx="8573268" cy="2104815"/>
          </a:xfrm>
          <a:prstGeom prst="rect">
            <a:avLst/>
          </a:prstGeom>
        </p:spPr>
      </p:pic>
      <p:pic>
        <p:nvPicPr>
          <p:cNvPr id="5" name="Picture 4"/>
          <p:cNvPicPr>
            <a:picLocks noChangeAspect="1"/>
          </p:cNvPicPr>
          <p:nvPr/>
        </p:nvPicPr>
        <p:blipFill>
          <a:blip r:embed="rId4"/>
          <a:stretch>
            <a:fillRect/>
          </a:stretch>
        </p:blipFill>
        <p:spPr>
          <a:xfrm>
            <a:off x="1343684" y="3356603"/>
            <a:ext cx="5572585" cy="2994225"/>
          </a:xfrm>
          <a:prstGeom prst="rect">
            <a:avLst/>
          </a:prstGeom>
        </p:spPr>
      </p:pic>
      <p:sp>
        <p:nvSpPr>
          <p:cNvPr id="6" name="Title 1"/>
          <p:cNvSpPr txBox="1">
            <a:spLocks/>
          </p:cNvSpPr>
          <p:nvPr/>
        </p:nvSpPr>
        <p:spPr>
          <a:xfrm>
            <a:off x="7602272" y="3711095"/>
            <a:ext cx="36169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GB" sz="3600" b="1" dirty="0" smtClean="0">
                <a:latin typeface="Century Gothic" panose="020B0502020202020204" pitchFamily="34" charset="0"/>
              </a:rPr>
              <a:t>and some happy news…</a:t>
            </a:r>
            <a:endParaRPr lang="en-GB" sz="3600" b="1" dirty="0">
              <a:latin typeface="Century Gothic" panose="020B0502020202020204" pitchFamily="34" charset="0"/>
            </a:endParaRPr>
          </a:p>
        </p:txBody>
      </p:sp>
      <p:grpSp>
        <p:nvGrpSpPr>
          <p:cNvPr id="7" name="Group 6"/>
          <p:cNvGrpSpPr/>
          <p:nvPr/>
        </p:nvGrpSpPr>
        <p:grpSpPr>
          <a:xfrm>
            <a:off x="9149372" y="706173"/>
            <a:ext cx="2487776" cy="1141739"/>
            <a:chOff x="5945505" y="1988483"/>
            <a:chExt cx="5210175" cy="2038350"/>
          </a:xfrm>
        </p:grpSpPr>
        <p:pic>
          <p:nvPicPr>
            <p:cNvPr id="8" name="Picture 7"/>
            <p:cNvPicPr>
              <a:picLocks noChangeAspect="1"/>
            </p:cNvPicPr>
            <p:nvPr/>
          </p:nvPicPr>
          <p:blipFill>
            <a:blip r:embed="rId5"/>
            <a:stretch>
              <a:fillRect/>
            </a:stretch>
          </p:blipFill>
          <p:spPr>
            <a:xfrm>
              <a:off x="5945505" y="1988483"/>
              <a:ext cx="5210175"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6893859" y="3747247"/>
              <a:ext cx="851647"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a:blip r:embed="rId6"/>
          <a:stretch>
            <a:fillRect/>
          </a:stretch>
        </p:blipFill>
        <p:spPr>
          <a:xfrm>
            <a:off x="10618732" y="1700750"/>
            <a:ext cx="1152853" cy="1660271"/>
          </a:xfrm>
          <a:prstGeom prst="rect">
            <a:avLst/>
          </a:prstGeom>
        </p:spPr>
      </p:pic>
      <p:pic>
        <p:nvPicPr>
          <p:cNvPr id="10" name="Picture 8" descr="Cool Arrow Png Transparent Images - Fancy Arrow Clipart Png, Png Download ,  Transparent Png Image - PNGitem"/>
          <p:cNvPicPr>
            <a:picLocks noChangeAspect="1" noChangeArrowheads="1"/>
          </p:cNvPicPr>
          <p:nvPr/>
        </p:nvPicPr>
        <p:blipFill>
          <a:blip r:embed="rId7"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17071792" flipH="1">
            <a:off x="9732620" y="1963510"/>
            <a:ext cx="1124241" cy="80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7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latin typeface="Century Gothic" panose="020B0502020202020204" pitchFamily="34" charset="0"/>
              </a:rPr>
              <a:t>On the agenda…</a:t>
            </a:r>
            <a:endParaRPr lang="en-GB" sz="4800" b="1"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GB" sz="3600" dirty="0" smtClean="0">
                <a:latin typeface="Century Gothic" panose="020B0502020202020204" pitchFamily="34" charset="0"/>
              </a:rPr>
              <a:t>Early reading </a:t>
            </a:r>
          </a:p>
          <a:p>
            <a:r>
              <a:rPr lang="en-GB" sz="3600" dirty="0" smtClean="0">
                <a:latin typeface="Century Gothic" panose="020B0502020202020204" pitchFamily="34" charset="0"/>
              </a:rPr>
              <a:t>Phonics</a:t>
            </a:r>
          </a:p>
          <a:p>
            <a:r>
              <a:rPr lang="en-GB" sz="3600" dirty="0" smtClean="0">
                <a:latin typeface="Century Gothic" panose="020B0502020202020204" pitchFamily="34" charset="0"/>
              </a:rPr>
              <a:t>Phonics screening  </a:t>
            </a:r>
          </a:p>
          <a:p>
            <a:r>
              <a:rPr lang="en-GB" sz="3600" dirty="0">
                <a:latin typeface="Century Gothic" panose="020B0502020202020204" pitchFamily="34" charset="0"/>
              </a:rPr>
              <a:t>Books, books </a:t>
            </a:r>
            <a:r>
              <a:rPr lang="en-GB" sz="3600" dirty="0" err="1" smtClean="0">
                <a:latin typeface="Century Gothic" panose="020B0502020202020204" pitchFamily="34" charset="0"/>
              </a:rPr>
              <a:t>books</a:t>
            </a:r>
            <a:endParaRPr lang="en-GB" sz="3600" dirty="0" smtClean="0">
              <a:latin typeface="Century Gothic" panose="020B0502020202020204" pitchFamily="34" charset="0"/>
            </a:endParaRPr>
          </a:p>
        </p:txBody>
      </p:sp>
    </p:spTree>
    <p:extLst>
      <p:ext uri="{BB962C8B-B14F-4D97-AF65-F5344CB8AC3E}">
        <p14:creationId xmlns:p14="http://schemas.microsoft.com/office/powerpoint/2010/main" val="2480690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Gothic" panose="020B0502020202020204" pitchFamily="34" charset="0"/>
              </a:rPr>
              <a:t>A big BUT…</a:t>
            </a:r>
            <a:endParaRPr lang="en-GB" b="1" dirty="0">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7425690" y="2590800"/>
            <a:ext cx="3873500" cy="3098800"/>
          </a:xfrm>
          <a:prstGeom prst="rect">
            <a:avLst/>
          </a:prstGeom>
        </p:spPr>
      </p:pic>
      <p:sp>
        <p:nvSpPr>
          <p:cNvPr id="6" name="TextBox 5"/>
          <p:cNvSpPr txBox="1"/>
          <p:nvPr/>
        </p:nvSpPr>
        <p:spPr>
          <a:xfrm>
            <a:off x="2346960" y="2722940"/>
            <a:ext cx="3383280" cy="2246769"/>
          </a:xfrm>
          <a:prstGeom prst="rect">
            <a:avLst/>
          </a:prstGeom>
          <a:noFill/>
        </p:spPr>
        <p:txBody>
          <a:bodyPr wrap="square" rtlCol="0">
            <a:spAutoFit/>
          </a:bodyPr>
          <a:lstStyle/>
          <a:p>
            <a:pPr algn="ctr"/>
            <a:r>
              <a:rPr lang="en-GB" sz="2800" dirty="0" smtClean="0">
                <a:latin typeface="Century Gothic" panose="020B0502020202020204" pitchFamily="34" charset="0"/>
              </a:rPr>
              <a:t>Please ensure the books are returned. </a:t>
            </a:r>
          </a:p>
          <a:p>
            <a:pPr algn="ctr"/>
            <a:r>
              <a:rPr lang="en-GB" sz="2800" dirty="0" smtClean="0">
                <a:latin typeface="Century Gothic" panose="020B0502020202020204" pitchFamily="34" charset="0"/>
              </a:rPr>
              <a:t>ESPECIALLY the phonics books.</a:t>
            </a:r>
            <a:endParaRPr lang="en-GB" sz="2800" dirty="0">
              <a:latin typeface="Century Gothic" panose="020B0502020202020204" pitchFamily="34" charset="0"/>
            </a:endParaRPr>
          </a:p>
        </p:txBody>
      </p:sp>
    </p:spTree>
    <p:extLst>
      <p:ext uri="{BB962C8B-B14F-4D97-AF65-F5344CB8AC3E}">
        <p14:creationId xmlns:p14="http://schemas.microsoft.com/office/powerpoint/2010/main" val="3975883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Gothic" panose="020B0502020202020204" pitchFamily="34" charset="0"/>
              </a:rPr>
              <a:t>Reading for pleasure books…</a:t>
            </a:r>
            <a:endParaRPr lang="en-GB" b="1" dirty="0">
              <a:latin typeface="Century Gothic" panose="020B0502020202020204" pitchFamily="34" charset="0"/>
            </a:endParaRPr>
          </a:p>
        </p:txBody>
      </p:sp>
      <p:pic>
        <p:nvPicPr>
          <p:cNvPr id="7170" name="Picture 2" descr="https://attachments.office.net/owa/H.CRYER%40oakridge-jun.hants.sch.uk/service.svc/s/GetAttachmentThumbnail?id=AQMkAGVmYzU4N2NiLTljMjQtNGYzNy1hZTljLTkxMDZkNzA1MmIxYgBGAAADUXfQG7%2F%2BwEaLCAVcKYA7HgcApGeMGwByqUmgniKTAuW%2BJAAAAgEMAAAApGeMGwByqUmgniKTAuW%2BJAAHMjP8AQAAAAESABAAsctxTatlUEK3FbhbDTiKjw%3D%3D&amp;thumbnailType=2&amp;token=eyJhbGciOiJSUzI1NiIsImtpZCI6IkQ4OThGN0RDMjk2ODQ1MDk1RUUwREZGQ0MzODBBOTM5NjUwNDNFNjQiLCJ0eXAiOiJKV1QiLCJ4NXQiOiIySmozM0Nsb1JRbGU0Tl84dzRDcE9XVUVQbVEifQ.eyJvcmlnaW4iOiJodHRwczovL291dGxvb2sub2ZmaWNlLmNvbSIsInVjIjoiODNjODNhMTY0Y2YyNDY1ZWIzOThhMTkzY2EzMzBmMjYiLCJzaWduaW5fc3RhdGUiOiJbXCJrbXNpXCJdIiwidmVyIjoiRXhjaGFuZ2UuQ2FsbGJhY2suVjEiLCJhcHBjdHhzZW5kZXIiOiJPd2FEb3dubG9hZEBiZDZmOGY5OS0yZmFlLTRlYjItODM2Yi05YmYyY2E3ZmQyZDQiLCJpc3NyaW5nIjoiV1ciLCJhcHBjdHgiOiJ7XCJtc2V4Y2hwcm90XCI6XCJvd2FcIixcInB1aWRcIjpcIjExNTM4MzYyOTYzNTgwNzU2NTNcIixcInNjb3BlXCI6XCJPd2FEb3dubG9hZFwiLFwib2lkXCI6XCI5ZDRhMjJlMi0zMWVjLTQxZDgtYWFiYi1mNmFjNmUxZGY1NjBcIixcInByaW1hcnlzaWRcIjpcIlMtMS01LTIxLTM2OTUzMzQxOTQtMTQ2NDQ4NTUzMy0xNDMwNzI4NDgxLTM1ODkwNzdcIn0iLCJuYmYiOjE2NjQyMzE4MjcsImV4cCI6MTY2NDIzMjQyNywiaXNzIjoiMDAwMDAwMDItMDAwMC0wZmYxLWNlMDAtMDAwMDAwMDAwMDAwQGJkNmY4Zjk5LTJmYWUtNGViMi04MzZiLTliZjJjYTdmZDJkNCIsImF1ZCI6IjAwMDAwMDAyLTAwMDAtMGZmMS1jZTAwLTAwMDAwMDAwMDAwMC9hdHRhY2htZW50cy5vZmZpY2UubmV0QGJkNmY4Zjk5LTJmYWUtNGViMi04MzZiLTliZjJjYTdmZDJkNCIsImhhcHAiOiJvd2EifQ.Iqp2vxQprjF3AhUxAEPCjrfCrLI-cVed230X_YIrayXW16ZUYDzrfColX1H6_AElJWLDKFH8UNV_-ULZz50WdulgXa7dR_AkfWXHbvbE1RNdxTKZBMnTDNAvpspCOyUr8iFP-h9A9BCO6dFWCgI9YS24UeBDYLKsz0GaO_ij25Fkm-xsFR9X4x25u3nnVWGoNUGFKU86WCPQObW2pFwhhaQJFnaHxWpB3ASZs75CYFSwXS6DRBJXn8qtZVepTz_K-qqnFpcVLbM5g3jlGVQXPQ9AfdrhIxzCEQEBrvN7wDQCYRUYqW9BFRgkwisb_x9RKft7zN43FjbhGzW9u1MujA&amp;X-OWA-CANARY=5Esu6PRIxkquqm360W1PgXCCyK8PoNoY7ELJW62p16Bp0WOCUSSZNNKNdfCs9gZctR9Jbb5sU3E.&amp;owa=outlook.office.com&amp;scriptVer=20220909004.09&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6" y="2082800"/>
            <a:ext cx="5337386" cy="400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800" y="2186562"/>
            <a:ext cx="4490720" cy="4062651"/>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Century Gothic" panose="020B0502020202020204" pitchFamily="34" charset="0"/>
              </a:rPr>
              <a:t>Every year 1 classroom has a library of books the children are invited to borrow to enjoy for pleasure</a:t>
            </a:r>
            <a:br>
              <a:rPr lang="en-GB" sz="2000" dirty="0" smtClean="0">
                <a:latin typeface="Century Gothic" panose="020B0502020202020204" pitchFamily="34" charset="0"/>
              </a:rPr>
            </a:br>
            <a:endParaRPr lang="en-GB" sz="2000" dirty="0" smtClean="0">
              <a:latin typeface="Century Gothic" panose="020B0502020202020204" pitchFamily="34" charset="0"/>
            </a:endParaRPr>
          </a:p>
          <a:p>
            <a:pPr marL="285750" indent="-285750">
              <a:buFont typeface="Arial" panose="020B0604020202020204" pitchFamily="34" charset="0"/>
              <a:buChar char="•"/>
            </a:pPr>
            <a:r>
              <a:rPr lang="en-GB" sz="2000" dirty="0" smtClean="0">
                <a:latin typeface="Century Gothic" panose="020B0502020202020204" pitchFamily="34" charset="0"/>
              </a:rPr>
              <a:t>The children have to scan the books in and out- just like a proper library</a:t>
            </a:r>
            <a:br>
              <a:rPr lang="en-GB" sz="2000" dirty="0" smtClean="0">
                <a:latin typeface="Century Gothic" panose="020B0502020202020204" pitchFamily="34" charset="0"/>
              </a:rPr>
            </a:br>
            <a:r>
              <a:rPr lang="en-GB" sz="2000" dirty="0" smtClean="0">
                <a:latin typeface="Century Gothic" panose="020B0502020202020204" pitchFamily="34" charset="0"/>
              </a:rPr>
              <a:t> </a:t>
            </a:r>
          </a:p>
          <a:p>
            <a:pPr marL="285750" indent="-285750">
              <a:buFont typeface="Arial" panose="020B0604020202020204" pitchFamily="34" charset="0"/>
              <a:buChar char="•"/>
            </a:pPr>
            <a:r>
              <a:rPr lang="en-GB" sz="2000" dirty="0" smtClean="0">
                <a:latin typeface="Century Gothic" panose="020B0502020202020204" pitchFamily="34" charset="0"/>
              </a:rPr>
              <a:t>If the children do not return their books, they will not be permitted to take any more </a:t>
            </a:r>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4"/>
          <a:stretch>
            <a:fillRect/>
          </a:stretch>
        </p:blipFill>
        <p:spPr>
          <a:xfrm>
            <a:off x="4833780" y="3467258"/>
            <a:ext cx="990283" cy="990283"/>
          </a:xfrm>
          <a:prstGeom prst="rect">
            <a:avLst/>
          </a:prstGeom>
        </p:spPr>
      </p:pic>
    </p:spTree>
    <p:extLst>
      <p:ext uri="{BB962C8B-B14F-4D97-AF65-F5344CB8AC3E}">
        <p14:creationId xmlns:p14="http://schemas.microsoft.com/office/powerpoint/2010/main" val="3782492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139295"/>
            <a:ext cx="9875520" cy="1356360"/>
          </a:xfrm>
        </p:spPr>
        <p:txBody>
          <a:bodyPr/>
          <a:lstStyle/>
          <a:p>
            <a:r>
              <a:rPr lang="en-GB" b="1" dirty="0" smtClean="0">
                <a:latin typeface="Century Gothic" panose="020B0502020202020204" pitchFamily="34" charset="0"/>
              </a:rPr>
              <a:t>‘I want to help…’</a:t>
            </a:r>
            <a:endParaRPr lang="en-GB" b="1" dirty="0">
              <a:latin typeface="Century Gothic" panose="020B0502020202020204" pitchFamily="34" charset="0"/>
            </a:endParaRPr>
          </a:p>
        </p:txBody>
      </p:sp>
      <p:pic>
        <p:nvPicPr>
          <p:cNvPr id="3074" name="Picture 2" descr="BookTrust: Getting children reading | Book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 y="2633662"/>
            <a:ext cx="4143375" cy="4143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6849" y="1495655"/>
            <a:ext cx="2502066" cy="1754326"/>
          </a:xfrm>
          <a:prstGeom prst="rect">
            <a:avLst/>
          </a:prstGeom>
          <a:noFill/>
        </p:spPr>
        <p:txBody>
          <a:bodyPr wrap="square" rtlCol="0">
            <a:spAutoFit/>
          </a:bodyPr>
          <a:lstStyle/>
          <a:p>
            <a:pPr algn="ctr"/>
            <a:r>
              <a:rPr lang="en-GB" b="1" dirty="0" smtClean="0">
                <a:solidFill>
                  <a:schemeClr val="accent2">
                    <a:lumMod val="75000"/>
                  </a:schemeClr>
                </a:solidFill>
                <a:latin typeface="Century Gothic" panose="020B0502020202020204" pitchFamily="34" charset="0"/>
              </a:rPr>
              <a:t>Encourage your children to read at home and remind them to change their reading for pleasure book regularly</a:t>
            </a:r>
            <a:endParaRPr lang="en-GB" b="1" dirty="0">
              <a:solidFill>
                <a:schemeClr val="accent2">
                  <a:lumMod val="75000"/>
                </a:schemeClr>
              </a:solidFill>
              <a:latin typeface="Century Gothic" panose="020B0502020202020204" pitchFamily="34" charset="0"/>
            </a:endParaRPr>
          </a:p>
        </p:txBody>
      </p:sp>
      <p:pic>
        <p:nvPicPr>
          <p:cNvPr id="3076" name="Picture 4" descr="Little Wandle at Home First Phonics Flashcards for Reception: Phases 2 and  3 (Big Cat Phonics for Little Wandle Letters and Sounds Revised) : Wandle  Learning Trust and Little Sutton Primar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6658">
            <a:off x="10165080" y="297740"/>
            <a:ext cx="1706882" cy="25243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ittle Wandle at Home More Phonics Flashcards for Reception: Phases 2 and 3  (Big Cat Phonics for Little Wandle Letters and Sounds Revised) : Wandle  Learning Trust and Little Sutton Primary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89310">
            <a:off x="9214260" y="1806802"/>
            <a:ext cx="1324095" cy="1952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4609870" y="4612640"/>
            <a:ext cx="2743353" cy="1932759"/>
          </a:xfrm>
          <a:prstGeom prst="rect">
            <a:avLst/>
          </a:prstGeom>
        </p:spPr>
      </p:pic>
      <p:sp>
        <p:nvSpPr>
          <p:cNvPr id="10" name="TextBox 9"/>
          <p:cNvSpPr txBox="1"/>
          <p:nvPr/>
        </p:nvSpPr>
        <p:spPr>
          <a:xfrm>
            <a:off x="7212712" y="5110025"/>
            <a:ext cx="2502066" cy="1200329"/>
          </a:xfrm>
          <a:prstGeom prst="rect">
            <a:avLst/>
          </a:prstGeom>
          <a:noFill/>
        </p:spPr>
        <p:txBody>
          <a:bodyPr wrap="square" rtlCol="0">
            <a:spAutoFit/>
          </a:bodyPr>
          <a:lstStyle/>
          <a:p>
            <a:pPr algn="ctr"/>
            <a:r>
              <a:rPr lang="en-GB" b="1" dirty="0" smtClean="0">
                <a:solidFill>
                  <a:srgbClr val="7030A0"/>
                </a:solidFill>
                <a:latin typeface="Century Gothic" panose="020B0502020202020204" pitchFamily="34" charset="0"/>
              </a:rPr>
              <a:t>Practise the ‘tricky’ words (sometimes called ‘common exception’ words)</a:t>
            </a:r>
            <a:endParaRPr lang="en-GB" b="1" dirty="0">
              <a:solidFill>
                <a:srgbClr val="7030A0"/>
              </a:solidFill>
              <a:latin typeface="Century Gothic" panose="020B0502020202020204" pitchFamily="34" charset="0"/>
            </a:endParaRPr>
          </a:p>
        </p:txBody>
      </p:sp>
      <p:sp>
        <p:nvSpPr>
          <p:cNvPr id="11" name="TextBox 10"/>
          <p:cNvSpPr txBox="1"/>
          <p:nvPr/>
        </p:nvSpPr>
        <p:spPr>
          <a:xfrm>
            <a:off x="7212712" y="306841"/>
            <a:ext cx="3221698" cy="1477328"/>
          </a:xfrm>
          <a:prstGeom prst="rect">
            <a:avLst/>
          </a:prstGeom>
          <a:noFill/>
        </p:spPr>
        <p:txBody>
          <a:bodyPr wrap="square" rtlCol="0">
            <a:spAutoFit/>
          </a:bodyPr>
          <a:lstStyle/>
          <a:p>
            <a:pPr algn="ctr"/>
            <a:r>
              <a:rPr lang="en-GB" b="1" dirty="0" smtClean="0">
                <a:solidFill>
                  <a:schemeClr val="accent4">
                    <a:lumMod val="60000"/>
                    <a:lumOff val="40000"/>
                  </a:schemeClr>
                </a:solidFill>
                <a:latin typeface="Century Gothic" panose="020B0502020202020204" pitchFamily="34" charset="0"/>
              </a:rPr>
              <a:t>If you wish…there are some resources available to purchase from Little </a:t>
            </a:r>
            <a:r>
              <a:rPr lang="en-GB" b="1" dirty="0" err="1" smtClean="0">
                <a:solidFill>
                  <a:schemeClr val="accent4">
                    <a:lumMod val="60000"/>
                    <a:lumOff val="40000"/>
                  </a:schemeClr>
                </a:solidFill>
                <a:latin typeface="Century Gothic" panose="020B0502020202020204" pitchFamily="34" charset="0"/>
              </a:rPr>
              <a:t>Wandle</a:t>
            </a:r>
            <a:r>
              <a:rPr lang="en-GB" b="1" dirty="0" smtClean="0">
                <a:solidFill>
                  <a:schemeClr val="accent4">
                    <a:lumMod val="60000"/>
                    <a:lumOff val="40000"/>
                  </a:schemeClr>
                </a:solidFill>
                <a:latin typeface="Century Gothic" panose="020B0502020202020204" pitchFamily="34" charset="0"/>
              </a:rPr>
              <a:t> to support practising at home</a:t>
            </a:r>
            <a:endParaRPr lang="en-GB" b="1" dirty="0">
              <a:solidFill>
                <a:schemeClr val="accent4">
                  <a:lumMod val="60000"/>
                  <a:lumOff val="40000"/>
                </a:schemeClr>
              </a:solidFill>
              <a:latin typeface="Century Gothic" panose="020B0502020202020204" pitchFamily="34" charset="0"/>
            </a:endParaRPr>
          </a:p>
        </p:txBody>
      </p:sp>
      <p:sp>
        <p:nvSpPr>
          <p:cNvPr id="12" name="TextBox 11"/>
          <p:cNvSpPr txBox="1"/>
          <p:nvPr/>
        </p:nvSpPr>
        <p:spPr>
          <a:xfrm>
            <a:off x="3727570" y="1698892"/>
            <a:ext cx="3888562" cy="1200329"/>
          </a:xfrm>
          <a:prstGeom prst="rect">
            <a:avLst/>
          </a:prstGeom>
          <a:noFill/>
        </p:spPr>
        <p:txBody>
          <a:bodyPr wrap="square" rtlCol="0">
            <a:spAutoFit/>
          </a:bodyPr>
          <a:lstStyle/>
          <a:p>
            <a:pPr algn="ctr"/>
            <a:r>
              <a:rPr lang="en-GB" b="1" dirty="0" smtClean="0">
                <a:solidFill>
                  <a:schemeClr val="bg2">
                    <a:lumMod val="50000"/>
                  </a:schemeClr>
                </a:solidFill>
                <a:latin typeface="Century Gothic" panose="020B0502020202020204" pitchFamily="34" charset="0"/>
              </a:rPr>
              <a:t>There are lots of useful videos on their website to support parents &amp; carers (find the link via our Oakridge Federation website)</a:t>
            </a:r>
            <a:endParaRPr lang="en-GB" b="1" dirty="0">
              <a:solidFill>
                <a:schemeClr val="bg2">
                  <a:lumMod val="50000"/>
                </a:schemeClr>
              </a:solidFill>
              <a:latin typeface="Century Gothic" panose="020B0502020202020204" pitchFamily="34" charset="0"/>
            </a:endParaRPr>
          </a:p>
        </p:txBody>
      </p:sp>
      <p:pic>
        <p:nvPicPr>
          <p:cNvPr id="7" name="Picture 6"/>
          <p:cNvPicPr>
            <a:picLocks noChangeAspect="1"/>
          </p:cNvPicPr>
          <p:nvPr/>
        </p:nvPicPr>
        <p:blipFill>
          <a:blip r:embed="rId7"/>
          <a:stretch>
            <a:fillRect/>
          </a:stretch>
        </p:blipFill>
        <p:spPr>
          <a:xfrm>
            <a:off x="3940218" y="2899221"/>
            <a:ext cx="3585624" cy="1435384"/>
          </a:xfrm>
          <a:prstGeom prst="rect">
            <a:avLst/>
          </a:prstGeom>
          <a:ln>
            <a:solidFill>
              <a:schemeClr val="accent3">
                <a:lumMod val="75000"/>
              </a:schemeClr>
            </a:solidFill>
          </a:ln>
        </p:spPr>
      </p:pic>
    </p:spTree>
    <p:extLst>
      <p:ext uri="{BB962C8B-B14F-4D97-AF65-F5344CB8AC3E}">
        <p14:creationId xmlns:p14="http://schemas.microsoft.com/office/powerpoint/2010/main" val="225099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40" y="609600"/>
            <a:ext cx="10982960" cy="1356360"/>
          </a:xfrm>
        </p:spPr>
        <p:txBody>
          <a:bodyPr/>
          <a:lstStyle/>
          <a:p>
            <a:r>
              <a:rPr lang="en-GB" b="1" dirty="0" smtClean="0">
                <a:latin typeface="Century Gothic" panose="020B0502020202020204" pitchFamily="34" charset="0"/>
              </a:rPr>
              <a:t>A bit of housekeeping before we go…</a:t>
            </a:r>
            <a:endParaRPr lang="en-GB" b="1" dirty="0">
              <a:latin typeface="Century Gothic" panose="020B0502020202020204" pitchFamily="34" charset="0"/>
            </a:endParaRPr>
          </a:p>
        </p:txBody>
      </p:sp>
      <p:sp>
        <p:nvSpPr>
          <p:cNvPr id="3" name="Content Placeholder 2"/>
          <p:cNvSpPr>
            <a:spLocks noGrp="1"/>
          </p:cNvSpPr>
          <p:nvPr>
            <p:ph idx="1"/>
          </p:nvPr>
        </p:nvSpPr>
        <p:spPr>
          <a:xfrm>
            <a:off x="497840" y="2128520"/>
            <a:ext cx="10886440" cy="3937000"/>
          </a:xfrm>
        </p:spPr>
        <p:txBody>
          <a:bodyPr>
            <a:normAutofit/>
          </a:bodyPr>
          <a:lstStyle/>
          <a:p>
            <a:r>
              <a:rPr lang="en-GB" sz="2800" dirty="0" smtClean="0">
                <a:latin typeface="Century Gothic" panose="020B0502020202020204" pitchFamily="34" charset="0"/>
              </a:rPr>
              <a:t>The purpose of this morning is to chill and share some books </a:t>
            </a:r>
            <a:br>
              <a:rPr lang="en-GB" sz="2800" dirty="0" smtClean="0">
                <a:latin typeface="Century Gothic" panose="020B0502020202020204" pitchFamily="34" charset="0"/>
              </a:rPr>
            </a:br>
            <a:endParaRPr lang="en-GB" sz="2800" dirty="0" smtClean="0">
              <a:latin typeface="Century Gothic" panose="020B0502020202020204" pitchFamily="34" charset="0"/>
            </a:endParaRPr>
          </a:p>
          <a:p>
            <a:r>
              <a:rPr lang="en-GB" sz="2800" dirty="0" smtClean="0">
                <a:latin typeface="Century Gothic" panose="020B0502020202020204" pitchFamily="34" charset="0"/>
              </a:rPr>
              <a:t>I’ve promised class teachers you’ll direct your questions my way so that they can focus their attention on their class </a:t>
            </a:r>
            <a:br>
              <a:rPr lang="en-GB" sz="2800" dirty="0" smtClean="0">
                <a:latin typeface="Century Gothic" panose="020B0502020202020204" pitchFamily="34" charset="0"/>
              </a:rPr>
            </a:br>
            <a:endParaRPr lang="en-GB" sz="2800" dirty="0" smtClean="0">
              <a:latin typeface="Century Gothic" panose="020B0502020202020204" pitchFamily="34" charset="0"/>
            </a:endParaRPr>
          </a:p>
          <a:p>
            <a:r>
              <a:rPr lang="en-GB" sz="2800" dirty="0" smtClean="0">
                <a:latin typeface="Century Gothic" panose="020B0502020202020204" pitchFamily="34" charset="0"/>
              </a:rPr>
              <a:t>Please don’t take any photographs </a:t>
            </a:r>
            <a:br>
              <a:rPr lang="en-GB" sz="2800" dirty="0" smtClean="0">
                <a:latin typeface="Century Gothic" panose="020B0502020202020204" pitchFamily="34" charset="0"/>
              </a:rPr>
            </a:br>
            <a:endParaRPr lang="en-GB" sz="2800" dirty="0" smtClean="0">
              <a:latin typeface="Century Gothic" panose="020B0502020202020204" pitchFamily="34" charset="0"/>
            </a:endParaRPr>
          </a:p>
          <a:p>
            <a:r>
              <a:rPr lang="en-GB" sz="2800" dirty="0" smtClean="0">
                <a:latin typeface="Century Gothic" panose="020B0502020202020204" pitchFamily="34" charset="0"/>
              </a:rPr>
              <a:t> Please ensure you make your way </a:t>
            </a:r>
            <a:r>
              <a:rPr lang="en-GB" sz="2800" dirty="0" smtClean="0">
                <a:latin typeface="Century Gothic" panose="020B0502020202020204" pitchFamily="34" charset="0"/>
              </a:rPr>
              <a:t>out by… </a:t>
            </a:r>
            <a:endParaRPr lang="en-GB" sz="2800" dirty="0">
              <a:latin typeface="Century Gothic" panose="020B0502020202020204" pitchFamily="34" charset="0"/>
            </a:endParaRPr>
          </a:p>
        </p:txBody>
      </p:sp>
    </p:spTree>
    <p:extLst>
      <p:ext uri="{BB962C8B-B14F-4D97-AF65-F5344CB8AC3E}">
        <p14:creationId xmlns:p14="http://schemas.microsoft.com/office/powerpoint/2010/main" val="726633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8,221 Thank You Illustration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6" y="896102"/>
            <a:ext cx="5829300" cy="495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49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s.office.net/owa/H.CRYER%40oakridge-jun.hants.sch.uk/service.svc/s/GetAttachmentThumbnail?id=AQMkAGVmYzU4N2NiLTljMjQtNGYzNy1hZTljLTkxMDZkNzA1MmIxYgBGAAADUXfQG7%2F%2BwEaLCAVcKYA7HgcApGeMGwByqUmgniKTAuW%2BJAAAAgEMAAAApGeMGwByqUmgniKTAuW%2BJAAHMjP76wAAAAESABAAI84awr9QF06B4oRXlhBPCw%3D%3D&amp;thumbnailType=2&amp;token=eyJhbGciOiJSUzI1NiIsImtpZCI6IkQ4OThGN0RDMjk2ODQ1MDk1RUUwREZGQ0MzODBBOTM5NjUwNDNFNjQiLCJ0eXAiOiJKV1QiLCJ4NXQiOiIySmozM0Nsb1JRbGU0Tl84dzRDcE9XVUVQbVEifQ.eyJvcmlnaW4iOiJodHRwczovL291dGxvb2sub2ZmaWNlLmNvbSIsInVjIjoiMjA1ODU5ODIzNDFkNGNiYTgyMGM2ZWJhOTIxZTdiMGUiLCJzaWduaW5fc3RhdGUiOiJbXCJrbXNpXCJdIiwidmVyIjoiRXhjaGFuZ2UuQ2FsbGJhY2suVjEiLCJhcHBjdHhzZW5kZXIiOiJPd2FEb3dubG9hZEBiZDZmOGY5OS0yZmFlLTRlYjItODM2Yi05YmYyY2E3ZmQyZDQiLCJpc3NyaW5nIjoiV1ciLCJhcHBjdHgiOiJ7XCJtc2V4Y2hwcm90XCI6XCJvd2FcIixcInB1aWRcIjpcIjExNTM4MzYyOTYzNTgwNzU2NTNcIixcInNjb3BlXCI6XCJPd2FEb3dubG9hZFwiLFwib2lkXCI6XCI5ZDRhMjJlMi0zMWVjLTQxZDgtYWFiYi1mNmFjNmUxZGY1NjBcIixcInByaW1hcnlzaWRcIjpcIlMtMS01LTIxLTM2OTUzMzQxOTQtMTQ2NDQ4NTUzMy0xNDMwNzI4NDgxLTM1ODkwNzdcIn0iLCJuYmYiOjE2NjQxMDU0MTcsImV4cCI6MTY2NDEwNjAxNywiaXNzIjoiMDAwMDAwMDItMDAwMC0wZmYxLWNlMDAtMDAwMDAwMDAwMDAwQGJkNmY4Zjk5LTJmYWUtNGViMi04MzZiLTliZjJjYTdmZDJkNCIsImF1ZCI6IjAwMDAwMDAyLTAwMDAtMGZmMS1jZTAwLTAwMDAwMDAwMDAwMC9hdHRhY2htZW50cy5vZmZpY2UubmV0QGJkNmY4Zjk5LTJmYWUtNGViMi04MzZiLTliZjJjYTdmZDJkNCIsImhhcHAiOiJvd2EifQ.cQYCA_E3GVlvbXk5Eb2P6xZeHBC2FJZvsDYQ2f5GqXACeLSlH-u7zq4OTOHyLR9kzmbaEj9Tod4lB9Vz8DSurZiXmSBU7Lk2D8jdHtV56vfc84FyGhfKCiLY-7uF9_50JL72lFBAYISDJ_OR5iIvG2CVD-v3kbxdjOziCwgSbbeTZvHIFn3EnRdofrg7Gu65TgsmzThoep69xRnDlFYyUp0KA4zuGA6mb2ifh8vjnkbEOcuw6Fd-v7qoYdiutKmE0o9wiBXp5MVRRsCSG94MjzlkDq22SCpJNQIv8zzGbAnZU4bw79AIctP2lI1qgDK1KIHFg2xwOk1QTcy5DIX3hA&amp;X-OWA-CANARY=a7ieC75ZfEW5FQ2gHsdw5ABaVFPpntoYKAdQ-DpKgQjsVD-n5T2WIt_i2c3Yx4Mzp_45XFRmNfo.&amp;owa=outlook.office.com&amp;scriptVer=20220916007.03&amp;animation=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84" y="127651"/>
            <a:ext cx="2524255" cy="1893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ttachments.office.net/owa/H.CRYER%40oakridge-jun.hants.sch.uk/service.svc/s/GetAttachmentThumbnail?id=AQMkAGVmYzU4N2NiLTljMjQtNGYzNy1hZTljLTkxMDZkNzA1MmIxYgBGAAADUXfQG7%2F%2BwEaLCAVcKYA7HgcApGeMGwByqUmgniKTAuW%2BJAAAAgEMAAAApGeMGwByqUmgniKTAuW%2BJAAHMjP76wAAAAESABAAQvOeGGXb%2BkC%2FJE7pRWRlwQ%3D%3D&amp;thumbnailType=2&amp;token=eyJhbGciOiJSUzI1NiIsImtpZCI6IkQ4OThGN0RDMjk2ODQ1MDk1RUUwREZGQ0MzODBBOTM5NjUwNDNFNjQiLCJ0eXAiOiJKV1QiLCJ4NXQiOiIySmozM0Nsb1JRbGU0Tl84dzRDcE9XVUVQbVEifQ.eyJvcmlnaW4iOiJodHRwczovL291dGxvb2sub2ZmaWNlLmNvbSIsInVjIjoiMjA1ODU5ODIzNDFkNGNiYTgyMGM2ZWJhOTIxZTdiMGUiLCJzaWduaW5fc3RhdGUiOiJbXCJrbXNpXCJdIiwidmVyIjoiRXhjaGFuZ2UuQ2FsbGJhY2suVjEiLCJhcHBjdHhzZW5kZXIiOiJPd2FEb3dubG9hZEBiZDZmOGY5OS0yZmFlLTRlYjItODM2Yi05YmYyY2E3ZmQyZDQiLCJpc3NyaW5nIjoiV1ciLCJhcHBjdHgiOiJ7XCJtc2V4Y2hwcm90XCI6XCJvd2FcIixcInB1aWRcIjpcIjExNTM4MzYyOTYzNTgwNzU2NTNcIixcInNjb3BlXCI6XCJPd2FEb3dubG9hZFwiLFwib2lkXCI6XCI5ZDRhMjJlMi0zMWVjLTQxZDgtYWFiYi1mNmFjNmUxZGY1NjBcIixcInByaW1hcnlzaWRcIjpcIlMtMS01LTIxLTM2OTUzMzQxOTQtMTQ2NDQ4NTUzMy0xNDMwNzI4NDgxLTM1ODkwNzdcIn0iLCJuYmYiOjE2NjQxMDU0MTcsImV4cCI6MTY2NDEwNjAxNywiaXNzIjoiMDAwMDAwMDItMDAwMC0wZmYxLWNlMDAtMDAwMDAwMDAwMDAwQGJkNmY4Zjk5LTJmYWUtNGViMi04MzZiLTliZjJjYTdmZDJkNCIsImF1ZCI6IjAwMDAwMDAyLTAwMDAtMGZmMS1jZTAwLTAwMDAwMDAwMDAwMC9hdHRhY2htZW50cy5vZmZpY2UubmV0QGJkNmY4Zjk5LTJmYWUtNGViMi04MzZiLTliZjJjYTdmZDJkNCIsImhhcHAiOiJvd2EifQ.cQYCA_E3GVlvbXk5Eb2P6xZeHBC2FJZvsDYQ2f5GqXACeLSlH-u7zq4OTOHyLR9kzmbaEj9Tod4lB9Vz8DSurZiXmSBU7Lk2D8jdHtV56vfc84FyGhfKCiLY-7uF9_50JL72lFBAYISDJ_OR5iIvG2CVD-v3kbxdjOziCwgSbbeTZvHIFn3EnRdofrg7Gu65TgsmzThoep69xRnDlFYyUp0KA4zuGA6mb2ifh8vjnkbEOcuw6Fd-v7qoYdiutKmE0o9wiBXp5MVRRsCSG94MjzlkDq22SCpJNQIv8zzGbAnZU4bw79AIctP2lI1qgDK1KIHFg2xwOk1QTcy5DIX3hA&amp;X-OWA-CANARY=a7ieC75ZfEW5FQ2gHsdw5ABaVFPpntoYKAdQ-DpKgQjsVD-n5T2WIt_i2c3Yx4Mzp_45XFRmNfo.&amp;owa=outlook.office.com&amp;scriptVer=20220916007.03&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43" y="1761936"/>
            <a:ext cx="6415554" cy="481166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132203" y="3537956"/>
            <a:ext cx="708212" cy="2061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132203" y="4167769"/>
            <a:ext cx="708212" cy="2061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752492" y="4634760"/>
            <a:ext cx="708212" cy="2061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10" descr="Download Free png Cute Arrow Png (98+ images in Collection) Page 1 -  DLPNG.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78821" flipH="1">
            <a:off x="2061470" y="1167036"/>
            <a:ext cx="1608413" cy="12439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9886873" y="127651"/>
            <a:ext cx="1534335" cy="6564109"/>
          </a:xfrm>
          <a:prstGeom prst="rect">
            <a:avLst/>
          </a:prstGeom>
        </p:spPr>
      </p:pic>
      <p:sp>
        <p:nvSpPr>
          <p:cNvPr id="3" name="TextBox 2"/>
          <p:cNvSpPr txBox="1"/>
          <p:nvPr/>
        </p:nvSpPr>
        <p:spPr>
          <a:xfrm>
            <a:off x="3245204" y="273422"/>
            <a:ext cx="5773381" cy="1200329"/>
          </a:xfrm>
          <a:prstGeom prst="rect">
            <a:avLst/>
          </a:prstGeom>
          <a:noFill/>
        </p:spPr>
        <p:txBody>
          <a:bodyPr wrap="square" rtlCol="0">
            <a:spAutoFit/>
          </a:bodyPr>
          <a:lstStyle/>
          <a:p>
            <a:pPr algn="ctr"/>
            <a:r>
              <a:rPr lang="en-GB" sz="2400" dirty="0" smtClean="0"/>
              <a:t>What about colour bands?</a:t>
            </a:r>
            <a:br>
              <a:rPr lang="en-GB" sz="2400" dirty="0" smtClean="0"/>
            </a:br>
            <a:r>
              <a:rPr lang="en-GB" sz="2400" dirty="0" smtClean="0"/>
              <a:t>OR</a:t>
            </a:r>
          </a:p>
          <a:p>
            <a:pPr algn="ctr"/>
            <a:r>
              <a:rPr lang="en-GB" sz="2400" dirty="0" smtClean="0"/>
              <a:t>My child isn’t bringing enough books home</a:t>
            </a:r>
            <a:endParaRPr lang="en-GB" sz="2400" dirty="0"/>
          </a:p>
        </p:txBody>
      </p:sp>
      <p:cxnSp>
        <p:nvCxnSpPr>
          <p:cNvPr id="6" name="Straight Arrow Connector 5"/>
          <p:cNvCxnSpPr/>
          <p:nvPr/>
        </p:nvCxnSpPr>
        <p:spPr>
          <a:xfrm>
            <a:off x="9018585" y="2567354"/>
            <a:ext cx="951892"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5496"/>
            <a:ext cx="10515600" cy="880409"/>
          </a:xfrm>
        </p:spPr>
        <p:txBody>
          <a:bodyPr>
            <a:normAutofit/>
          </a:bodyPr>
          <a:lstStyle/>
          <a:p>
            <a:r>
              <a:rPr lang="en-GB" sz="5400" b="1" dirty="0" smtClean="0">
                <a:latin typeface="Century Gothic" panose="020B0502020202020204" pitchFamily="34" charset="0"/>
              </a:rPr>
              <a:t>Early reading </a:t>
            </a:r>
            <a:endParaRPr lang="en-GB" sz="5400" b="1" dirty="0">
              <a:latin typeface="Century Gothic" panose="020B0502020202020204" pitchFamily="34" charset="0"/>
            </a:endParaRPr>
          </a:p>
        </p:txBody>
      </p:sp>
      <p:pic>
        <p:nvPicPr>
          <p:cNvPr id="1026" name="Picture 2" descr="Reading Rope"/>
          <p:cNvPicPr>
            <a:picLocks noChangeAspect="1" noChangeArrowheads="1"/>
          </p:cNvPicPr>
          <p:nvPr/>
        </p:nvPicPr>
        <p:blipFill rotWithShape="1">
          <a:blip r:embed="rId3">
            <a:extLst>
              <a:ext uri="{28A0092B-C50C-407E-A947-70E740481C1C}">
                <a14:useLocalDpi xmlns:a14="http://schemas.microsoft.com/office/drawing/2010/main" val="0"/>
              </a:ext>
            </a:extLst>
          </a:blip>
          <a:srcRect l="37728"/>
          <a:stretch/>
        </p:blipFill>
        <p:spPr bwMode="auto">
          <a:xfrm>
            <a:off x="914400" y="1613338"/>
            <a:ext cx="4521200" cy="3521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y children like to read the same book over and over again | SBS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560" y="1613338"/>
            <a:ext cx="5699760" cy="320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21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26720"/>
            <a:ext cx="10515600" cy="1325563"/>
          </a:xfrm>
        </p:spPr>
        <p:txBody>
          <a:bodyPr>
            <a:normAutofit/>
          </a:bodyPr>
          <a:lstStyle/>
          <a:p>
            <a:r>
              <a:rPr lang="en-GB" sz="4800" dirty="0" smtClean="0">
                <a:latin typeface="Century Gothic" panose="020B0502020202020204" pitchFamily="34" charset="0"/>
              </a:rPr>
              <a:t>Keeping the balance…</a:t>
            </a:r>
            <a:endParaRPr lang="en-GB" sz="4800" dirty="0">
              <a:latin typeface="Century Gothic" panose="020B0502020202020204" pitchFamily="34" charset="0"/>
            </a:endParaRPr>
          </a:p>
        </p:txBody>
      </p:sp>
      <p:pic>
        <p:nvPicPr>
          <p:cNvPr id="2050" name="Picture 2" descr="Scales-Justice-NOT-Balanced+Image-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497" y="2278001"/>
            <a:ext cx="5021263" cy="434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7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04065" y="411432"/>
            <a:ext cx="8161215" cy="6120911"/>
          </a:xfrm>
          <a:prstGeom prst="rect">
            <a:avLst/>
          </a:prstGeom>
        </p:spPr>
      </p:pic>
      <p:pic>
        <p:nvPicPr>
          <p:cNvPr id="5" name="Picture 4"/>
          <p:cNvPicPr>
            <a:picLocks noChangeAspect="1"/>
          </p:cNvPicPr>
          <p:nvPr/>
        </p:nvPicPr>
        <p:blipFill>
          <a:blip r:embed="rId4"/>
          <a:stretch>
            <a:fillRect/>
          </a:stretch>
        </p:blipFill>
        <p:spPr>
          <a:xfrm>
            <a:off x="446380" y="1864689"/>
            <a:ext cx="3650639" cy="4554672"/>
          </a:xfrm>
          <a:prstGeom prst="rect">
            <a:avLst/>
          </a:prstGeom>
        </p:spPr>
      </p:pic>
    </p:spTree>
    <p:extLst>
      <p:ext uri="{BB962C8B-B14F-4D97-AF65-F5344CB8AC3E}">
        <p14:creationId xmlns:p14="http://schemas.microsoft.com/office/powerpoint/2010/main" val="1991794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ov Crown-Bk – Northern Housing Awards"/>
          <p:cNvPicPr>
            <a:picLocks noChangeAspect="1" noChangeArrowheads="1"/>
          </p:cNvPicPr>
          <p:nvPr/>
        </p:nvPicPr>
        <p:blipFill>
          <a:blip r:embed="rId3" cstate="print">
            <a:clrChange>
              <a:clrFrom>
                <a:srgbClr val="F5F4F4"/>
              </a:clrFrom>
              <a:clrTo>
                <a:srgbClr val="F5F4F4">
                  <a:alpha val="0"/>
                </a:srgbClr>
              </a:clrTo>
            </a:clrChange>
            <a:extLst>
              <a:ext uri="{28A0092B-C50C-407E-A947-70E740481C1C}">
                <a14:useLocalDpi xmlns:a14="http://schemas.microsoft.com/office/drawing/2010/main" val="0"/>
              </a:ext>
            </a:extLst>
          </a:blip>
          <a:srcRect/>
          <a:stretch>
            <a:fillRect/>
          </a:stretch>
        </p:blipFill>
        <p:spPr bwMode="auto">
          <a:xfrm>
            <a:off x="6907394" y="1641808"/>
            <a:ext cx="4043819" cy="2123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7986" y="3764813"/>
            <a:ext cx="4965063" cy="2062103"/>
          </a:xfrm>
          <a:prstGeom prst="rect">
            <a:avLst/>
          </a:prstGeom>
          <a:solidFill>
            <a:schemeClr val="accent5">
              <a:lumMod val="40000"/>
              <a:lumOff val="60000"/>
            </a:schemeClr>
          </a:solidFill>
        </p:spPr>
        <p:txBody>
          <a:bodyPr wrap="square" rtlCol="0">
            <a:spAutoFit/>
          </a:bodyPr>
          <a:lstStyle/>
          <a:p>
            <a:pPr algn="ctr"/>
            <a:r>
              <a:rPr lang="en-GB" sz="3200" dirty="0" smtClean="0"/>
              <a:t>To be able to read, children need to be taught an efficient strategy. </a:t>
            </a:r>
            <a:br>
              <a:rPr lang="en-GB" sz="3200" dirty="0" smtClean="0"/>
            </a:br>
            <a:r>
              <a:rPr lang="en-GB" sz="3200" dirty="0" smtClean="0"/>
              <a:t>That strategy is phonics.</a:t>
            </a:r>
            <a:endParaRPr lang="en-GB" sz="3200" dirty="0"/>
          </a:p>
        </p:txBody>
      </p:sp>
      <p:pic>
        <p:nvPicPr>
          <p:cNvPr id="6" name="Picture 4" descr="Work Efficiency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154" y="175081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10953" y="3764813"/>
            <a:ext cx="4965063" cy="1754326"/>
          </a:xfrm>
          <a:prstGeom prst="rect">
            <a:avLst/>
          </a:prstGeom>
          <a:solidFill>
            <a:schemeClr val="accent5">
              <a:lumMod val="40000"/>
              <a:lumOff val="60000"/>
            </a:schemeClr>
          </a:solidFill>
        </p:spPr>
        <p:txBody>
          <a:bodyPr wrap="square" rtlCol="0">
            <a:spAutoFit/>
          </a:bodyPr>
          <a:lstStyle/>
          <a:p>
            <a:pPr algn="ctr"/>
            <a:r>
              <a:rPr lang="en-GB" sz="3600" dirty="0" smtClean="0"/>
              <a:t>Children should </a:t>
            </a:r>
            <a:r>
              <a:rPr lang="en-GB" sz="3600" dirty="0"/>
              <a:t>use phonics as </a:t>
            </a:r>
            <a:r>
              <a:rPr lang="en-GB" sz="3600" i="1" dirty="0"/>
              <a:t>the</a:t>
            </a:r>
            <a:r>
              <a:rPr lang="en-GB" sz="3600" dirty="0"/>
              <a:t> route to decode (read) </a:t>
            </a:r>
            <a:r>
              <a:rPr lang="en-GB" sz="3600" dirty="0" smtClean="0"/>
              <a:t>words.</a:t>
            </a:r>
            <a:endParaRPr lang="en-GB" sz="3600" dirty="0"/>
          </a:p>
        </p:txBody>
      </p:sp>
      <p:sp>
        <p:nvSpPr>
          <p:cNvPr id="8" name="Title 1"/>
          <p:cNvSpPr>
            <a:spLocks noGrp="1"/>
          </p:cNvSpPr>
          <p:nvPr>
            <p:ph type="title"/>
          </p:nvPr>
        </p:nvSpPr>
        <p:spPr>
          <a:xfrm>
            <a:off x="527986" y="375695"/>
            <a:ext cx="10515600" cy="880409"/>
          </a:xfrm>
        </p:spPr>
        <p:txBody>
          <a:bodyPr/>
          <a:lstStyle/>
          <a:p>
            <a:r>
              <a:rPr lang="en-GB" b="1" dirty="0" smtClean="0">
                <a:latin typeface="Century Gothic" panose="020B0502020202020204" pitchFamily="34" charset="0"/>
              </a:rPr>
              <a:t>Decoding… (learning to read words)</a:t>
            </a:r>
            <a:endParaRPr lang="en-GB" b="1" dirty="0">
              <a:latin typeface="Century Gothic" panose="020B0502020202020204" pitchFamily="34" charset="0"/>
            </a:endParaRPr>
          </a:p>
        </p:txBody>
      </p:sp>
    </p:spTree>
    <p:extLst>
      <p:ext uri="{BB962C8B-B14F-4D97-AF65-F5344CB8AC3E}">
        <p14:creationId xmlns:p14="http://schemas.microsoft.com/office/powerpoint/2010/main" val="261295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ittle Wandle Letters and Sounds Revi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925" y="1298368"/>
            <a:ext cx="4312123" cy="43121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21114" y="1796208"/>
            <a:ext cx="5604781" cy="3706691"/>
          </a:xfrm>
          <a:prstGeom prst="rect">
            <a:avLst/>
          </a:prstGeom>
        </p:spPr>
      </p:pic>
      <p:sp>
        <p:nvSpPr>
          <p:cNvPr id="5" name="Title 1"/>
          <p:cNvSpPr>
            <a:spLocks noGrp="1"/>
          </p:cNvSpPr>
          <p:nvPr>
            <p:ph type="title"/>
          </p:nvPr>
        </p:nvSpPr>
        <p:spPr>
          <a:xfrm>
            <a:off x="411480" y="417959"/>
            <a:ext cx="10515600" cy="880409"/>
          </a:xfrm>
        </p:spPr>
        <p:txBody>
          <a:bodyPr/>
          <a:lstStyle/>
          <a:p>
            <a:r>
              <a:rPr lang="en-GB" b="1" dirty="0" smtClean="0">
                <a:latin typeface="Century Gothic" panose="020B0502020202020204" pitchFamily="34" charset="0"/>
              </a:rPr>
              <a:t>How we teach phonics</a:t>
            </a:r>
            <a:endParaRPr lang="en-GB" b="1" dirty="0">
              <a:latin typeface="Century Gothic" panose="020B0502020202020204" pitchFamily="34" charset="0"/>
            </a:endParaRPr>
          </a:p>
        </p:txBody>
      </p:sp>
    </p:spTree>
    <p:extLst>
      <p:ext uri="{BB962C8B-B14F-4D97-AF65-F5344CB8AC3E}">
        <p14:creationId xmlns:p14="http://schemas.microsoft.com/office/powerpoint/2010/main" val="40550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Gothic" panose="020B0502020202020204" pitchFamily="34" charset="0"/>
              </a:rPr>
              <a:t>So what is phonics?</a:t>
            </a:r>
            <a:endParaRPr lang="en-GB" b="1" dirty="0">
              <a:latin typeface="Century Gothic" panose="020B0502020202020204" pitchFamily="34" charset="0"/>
            </a:endParaRPr>
          </a:p>
        </p:txBody>
      </p:sp>
      <p:pic>
        <p:nvPicPr>
          <p:cNvPr id="3076" name="Picture 4" descr="Ecoute png 1 » P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434" y="2737124"/>
            <a:ext cx="1606723" cy="1894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3054" y="4631575"/>
            <a:ext cx="4965063" cy="1077218"/>
          </a:xfrm>
          <a:prstGeom prst="rect">
            <a:avLst/>
          </a:prstGeom>
          <a:noFill/>
        </p:spPr>
        <p:txBody>
          <a:bodyPr wrap="square" rtlCol="0">
            <a:spAutoFit/>
          </a:bodyPr>
          <a:lstStyle/>
          <a:p>
            <a:pPr algn="ctr"/>
            <a:r>
              <a:rPr lang="en-GB" sz="3200" dirty="0" smtClean="0"/>
              <a:t>Spoken sounds</a:t>
            </a:r>
            <a:br>
              <a:rPr lang="en-GB" sz="3200" dirty="0" smtClean="0"/>
            </a:br>
            <a:r>
              <a:rPr lang="en-GB" sz="3200" dirty="0" smtClean="0"/>
              <a:t>(phonemes)…</a:t>
            </a:r>
            <a:endParaRPr lang="en-GB" sz="3200" dirty="0"/>
          </a:p>
        </p:txBody>
      </p:sp>
      <p:sp>
        <p:nvSpPr>
          <p:cNvPr id="7" name="TextBox 6"/>
          <p:cNvSpPr txBox="1"/>
          <p:nvPr/>
        </p:nvSpPr>
        <p:spPr>
          <a:xfrm>
            <a:off x="6341427" y="4631575"/>
            <a:ext cx="4563687" cy="1077218"/>
          </a:xfrm>
          <a:prstGeom prst="rect">
            <a:avLst/>
          </a:prstGeom>
          <a:noFill/>
        </p:spPr>
        <p:txBody>
          <a:bodyPr wrap="square" rtlCol="0">
            <a:spAutoFit/>
          </a:bodyPr>
          <a:lstStyle/>
          <a:p>
            <a:pPr algn="ctr"/>
            <a:r>
              <a:rPr lang="en-GB" sz="3200" dirty="0" smtClean="0"/>
              <a:t>…can be represented by letters to form words</a:t>
            </a:r>
            <a:endParaRPr lang="en-GB" sz="3200" dirty="0"/>
          </a:p>
        </p:txBody>
      </p:sp>
      <p:cxnSp>
        <p:nvCxnSpPr>
          <p:cNvPr id="5" name="Straight Arrow Connector 4"/>
          <p:cNvCxnSpPr/>
          <p:nvPr/>
        </p:nvCxnSpPr>
        <p:spPr>
          <a:xfrm>
            <a:off x="4297680" y="5170184"/>
            <a:ext cx="1695797" cy="0"/>
          </a:xfrm>
          <a:prstGeom prst="straightConnector1">
            <a:avLst/>
          </a:prstGeom>
          <a:ln w="2476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64386" y="3053894"/>
            <a:ext cx="2917768" cy="1015663"/>
          </a:xfrm>
          <a:prstGeom prst="rect">
            <a:avLst/>
          </a:prstGeom>
          <a:noFill/>
        </p:spPr>
        <p:txBody>
          <a:bodyPr wrap="square" rtlCol="0">
            <a:spAutoFit/>
          </a:bodyPr>
          <a:lstStyle/>
          <a:p>
            <a:pPr algn="ctr"/>
            <a:r>
              <a:rPr lang="en-GB" sz="6000" dirty="0" smtClean="0"/>
              <a:t>seat</a:t>
            </a:r>
            <a:endParaRPr lang="en-GB" sz="6000" dirty="0"/>
          </a:p>
        </p:txBody>
      </p:sp>
      <p:sp>
        <p:nvSpPr>
          <p:cNvPr id="11" name="TextBox 10"/>
          <p:cNvSpPr txBox="1"/>
          <p:nvPr/>
        </p:nvSpPr>
        <p:spPr>
          <a:xfrm>
            <a:off x="7812779" y="3670099"/>
            <a:ext cx="591389" cy="1015663"/>
          </a:xfrm>
          <a:prstGeom prst="rect">
            <a:avLst/>
          </a:prstGeom>
          <a:noFill/>
        </p:spPr>
        <p:txBody>
          <a:bodyPr wrap="square" rtlCol="0">
            <a:spAutoFit/>
          </a:bodyPr>
          <a:lstStyle/>
          <a:p>
            <a:pPr algn="ctr"/>
            <a:r>
              <a:rPr lang="en-GB" sz="6000" dirty="0" smtClean="0">
                <a:solidFill>
                  <a:srgbClr val="FF0000"/>
                </a:solidFill>
              </a:rPr>
              <a:t>s</a:t>
            </a:r>
            <a:endParaRPr lang="en-GB" sz="6000" dirty="0">
              <a:solidFill>
                <a:srgbClr val="FF0000"/>
              </a:solidFill>
            </a:endParaRPr>
          </a:p>
        </p:txBody>
      </p:sp>
      <p:sp>
        <p:nvSpPr>
          <p:cNvPr id="12" name="TextBox 11"/>
          <p:cNvSpPr txBox="1"/>
          <p:nvPr/>
        </p:nvSpPr>
        <p:spPr>
          <a:xfrm>
            <a:off x="8047912" y="3670099"/>
            <a:ext cx="1220777" cy="1015663"/>
          </a:xfrm>
          <a:prstGeom prst="rect">
            <a:avLst/>
          </a:prstGeom>
          <a:noFill/>
        </p:spPr>
        <p:txBody>
          <a:bodyPr wrap="square" rtlCol="0">
            <a:spAutoFit/>
          </a:bodyPr>
          <a:lstStyle/>
          <a:p>
            <a:pPr algn="ctr"/>
            <a:r>
              <a:rPr lang="en-GB" sz="6000" dirty="0" err="1" smtClean="0">
                <a:solidFill>
                  <a:srgbClr val="00B0F0"/>
                </a:solidFill>
              </a:rPr>
              <a:t>ea</a:t>
            </a:r>
            <a:endParaRPr lang="en-GB" sz="6000" dirty="0">
              <a:solidFill>
                <a:srgbClr val="00B0F0"/>
              </a:solidFill>
            </a:endParaRPr>
          </a:p>
        </p:txBody>
      </p:sp>
      <p:sp>
        <p:nvSpPr>
          <p:cNvPr id="13" name="TextBox 12"/>
          <p:cNvSpPr txBox="1"/>
          <p:nvPr/>
        </p:nvSpPr>
        <p:spPr>
          <a:xfrm>
            <a:off x="8876808" y="3667483"/>
            <a:ext cx="591389" cy="1015663"/>
          </a:xfrm>
          <a:prstGeom prst="rect">
            <a:avLst/>
          </a:prstGeom>
          <a:noFill/>
        </p:spPr>
        <p:txBody>
          <a:bodyPr wrap="square" rtlCol="0">
            <a:spAutoFit/>
          </a:bodyPr>
          <a:lstStyle/>
          <a:p>
            <a:pPr algn="ctr"/>
            <a:r>
              <a:rPr lang="en-GB" sz="6000" dirty="0">
                <a:solidFill>
                  <a:srgbClr val="00B050"/>
                </a:solidFill>
              </a:rPr>
              <a:t>t</a:t>
            </a:r>
          </a:p>
        </p:txBody>
      </p:sp>
    </p:spTree>
    <p:extLst>
      <p:ext uri="{BB962C8B-B14F-4D97-AF65-F5344CB8AC3E}">
        <p14:creationId xmlns:p14="http://schemas.microsoft.com/office/powerpoint/2010/main" val="229308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7423" y="543777"/>
            <a:ext cx="2917768" cy="1569660"/>
          </a:xfrm>
          <a:prstGeom prst="rect">
            <a:avLst/>
          </a:prstGeom>
          <a:noFill/>
        </p:spPr>
        <p:txBody>
          <a:bodyPr wrap="square" rtlCol="0">
            <a:spAutoFit/>
          </a:bodyPr>
          <a:lstStyle/>
          <a:p>
            <a:pPr algn="ctr"/>
            <a:r>
              <a:rPr lang="en-GB" sz="9600" dirty="0" smtClean="0">
                <a:solidFill>
                  <a:srgbClr val="FF0000"/>
                </a:solidFill>
              </a:rPr>
              <a:t>s</a:t>
            </a:r>
            <a:r>
              <a:rPr lang="en-GB" sz="9600" dirty="0" smtClean="0">
                <a:solidFill>
                  <a:srgbClr val="00B0F0"/>
                </a:solidFill>
              </a:rPr>
              <a:t>ea</a:t>
            </a:r>
            <a:r>
              <a:rPr lang="en-GB" sz="9600" dirty="0" smtClean="0">
                <a:solidFill>
                  <a:srgbClr val="00B050"/>
                </a:solidFill>
              </a:rPr>
              <a:t>t</a:t>
            </a:r>
            <a:endParaRPr lang="en-GB" sz="9600" dirty="0">
              <a:solidFill>
                <a:srgbClr val="00B050"/>
              </a:solidFill>
            </a:endParaRPr>
          </a:p>
        </p:txBody>
      </p:sp>
      <p:sp>
        <p:nvSpPr>
          <p:cNvPr id="5" name="TextBox 4"/>
          <p:cNvSpPr txBox="1"/>
          <p:nvPr/>
        </p:nvSpPr>
        <p:spPr>
          <a:xfrm>
            <a:off x="325642" y="2123412"/>
            <a:ext cx="3155576" cy="3170099"/>
          </a:xfrm>
          <a:prstGeom prst="rect">
            <a:avLst/>
          </a:prstGeom>
          <a:solidFill>
            <a:schemeClr val="accent5">
              <a:lumMod val="20000"/>
              <a:lumOff val="80000"/>
            </a:schemeClr>
          </a:solidFill>
        </p:spPr>
        <p:txBody>
          <a:bodyPr wrap="square" rtlCol="0">
            <a:spAutoFit/>
          </a:bodyPr>
          <a:lstStyle/>
          <a:p>
            <a:pPr algn="ctr"/>
            <a:r>
              <a:rPr lang="en-GB" sz="4000" dirty="0" smtClean="0"/>
              <a:t>In the word ‘seat’ we can hear 3 phonemes</a:t>
            </a:r>
            <a:br>
              <a:rPr lang="en-GB" sz="4000" dirty="0" smtClean="0"/>
            </a:br>
            <a:r>
              <a:rPr lang="en-GB" sz="4000" dirty="0" smtClean="0"/>
              <a:t>(sounds).</a:t>
            </a:r>
            <a:endParaRPr lang="en-GB" sz="4000" dirty="0"/>
          </a:p>
        </p:txBody>
      </p:sp>
      <p:sp>
        <p:nvSpPr>
          <p:cNvPr id="6" name="TextBox 5"/>
          <p:cNvSpPr txBox="1"/>
          <p:nvPr/>
        </p:nvSpPr>
        <p:spPr>
          <a:xfrm>
            <a:off x="4009912" y="2113437"/>
            <a:ext cx="3015279" cy="3170099"/>
          </a:xfrm>
          <a:prstGeom prst="rect">
            <a:avLst/>
          </a:prstGeom>
          <a:solidFill>
            <a:schemeClr val="accent5">
              <a:lumMod val="40000"/>
              <a:lumOff val="60000"/>
            </a:schemeClr>
          </a:solidFill>
        </p:spPr>
        <p:txBody>
          <a:bodyPr wrap="square" rtlCol="0">
            <a:spAutoFit/>
          </a:bodyPr>
          <a:lstStyle/>
          <a:p>
            <a:pPr algn="ctr"/>
            <a:r>
              <a:rPr lang="en-GB" sz="4000" dirty="0"/>
              <a:t>E</a:t>
            </a:r>
            <a:r>
              <a:rPr lang="en-GB" sz="4000" dirty="0" smtClean="0"/>
              <a:t>ach phoneme is represented by a ‘grapheme’</a:t>
            </a:r>
            <a:endParaRPr lang="en-GB" sz="4000" dirty="0"/>
          </a:p>
        </p:txBody>
      </p:sp>
      <p:sp>
        <p:nvSpPr>
          <p:cNvPr id="7" name="TextBox 6"/>
          <p:cNvSpPr txBox="1"/>
          <p:nvPr/>
        </p:nvSpPr>
        <p:spPr>
          <a:xfrm>
            <a:off x="7651620" y="2113437"/>
            <a:ext cx="4182035" cy="3785652"/>
          </a:xfrm>
          <a:prstGeom prst="rect">
            <a:avLst/>
          </a:prstGeom>
          <a:solidFill>
            <a:schemeClr val="accent5">
              <a:lumMod val="60000"/>
              <a:lumOff val="40000"/>
            </a:schemeClr>
          </a:solidFill>
        </p:spPr>
        <p:txBody>
          <a:bodyPr wrap="square" rtlCol="0">
            <a:spAutoFit/>
          </a:bodyPr>
          <a:lstStyle/>
          <a:p>
            <a:pPr algn="ctr"/>
            <a:r>
              <a:rPr lang="en-GB" sz="4000" dirty="0" smtClean="0"/>
              <a:t>A grapheme is a letter or a combination of letters that represent </a:t>
            </a:r>
            <a:r>
              <a:rPr lang="en-GB" sz="4000" b="1" dirty="0" smtClean="0"/>
              <a:t>one </a:t>
            </a:r>
            <a:r>
              <a:rPr lang="en-GB" sz="4000" dirty="0" smtClean="0"/>
              <a:t>sound.</a:t>
            </a:r>
            <a:endParaRPr lang="en-GB" sz="4000" dirty="0"/>
          </a:p>
        </p:txBody>
      </p:sp>
      <p:sp>
        <p:nvSpPr>
          <p:cNvPr id="8" name="TextBox 7"/>
          <p:cNvSpPr txBox="1"/>
          <p:nvPr/>
        </p:nvSpPr>
        <p:spPr>
          <a:xfrm>
            <a:off x="4607858" y="690283"/>
            <a:ext cx="277906" cy="369332"/>
          </a:xfrm>
          <a:prstGeom prst="rect">
            <a:avLst/>
          </a:prstGeom>
          <a:noFill/>
        </p:spPr>
        <p:txBody>
          <a:bodyPr wrap="square" rtlCol="0">
            <a:spAutoFit/>
          </a:bodyPr>
          <a:lstStyle/>
          <a:p>
            <a:r>
              <a:rPr lang="en-GB" dirty="0" smtClean="0">
                <a:solidFill>
                  <a:srgbClr val="FF0000"/>
                </a:solidFill>
              </a:rPr>
              <a:t>1</a:t>
            </a:r>
            <a:endParaRPr lang="en-GB" dirty="0">
              <a:solidFill>
                <a:srgbClr val="FF0000"/>
              </a:solidFill>
            </a:endParaRPr>
          </a:p>
        </p:txBody>
      </p:sp>
      <p:sp>
        <p:nvSpPr>
          <p:cNvPr id="9" name="TextBox 8"/>
          <p:cNvSpPr txBox="1"/>
          <p:nvPr/>
        </p:nvSpPr>
        <p:spPr>
          <a:xfrm>
            <a:off x="5427354" y="690283"/>
            <a:ext cx="277906" cy="369332"/>
          </a:xfrm>
          <a:prstGeom prst="rect">
            <a:avLst/>
          </a:prstGeom>
          <a:noFill/>
        </p:spPr>
        <p:txBody>
          <a:bodyPr wrap="square" rtlCol="0">
            <a:spAutoFit/>
          </a:bodyPr>
          <a:lstStyle/>
          <a:p>
            <a:r>
              <a:rPr lang="en-GB" dirty="0" smtClean="0">
                <a:solidFill>
                  <a:srgbClr val="00B0F0"/>
                </a:solidFill>
              </a:rPr>
              <a:t>2</a:t>
            </a:r>
            <a:endParaRPr lang="en-GB" dirty="0">
              <a:solidFill>
                <a:srgbClr val="00B0F0"/>
              </a:solidFill>
            </a:endParaRPr>
          </a:p>
        </p:txBody>
      </p:sp>
      <p:sp>
        <p:nvSpPr>
          <p:cNvPr id="10" name="TextBox 9"/>
          <p:cNvSpPr txBox="1"/>
          <p:nvPr/>
        </p:nvSpPr>
        <p:spPr>
          <a:xfrm>
            <a:off x="6226272" y="690283"/>
            <a:ext cx="277906" cy="369332"/>
          </a:xfrm>
          <a:prstGeom prst="rect">
            <a:avLst/>
          </a:prstGeom>
          <a:noFill/>
        </p:spPr>
        <p:txBody>
          <a:bodyPr wrap="square" rtlCol="0">
            <a:spAutoFit/>
          </a:bodyPr>
          <a:lstStyle/>
          <a:p>
            <a:r>
              <a:rPr lang="en-GB" dirty="0" smtClean="0">
                <a:solidFill>
                  <a:srgbClr val="00B050"/>
                </a:solidFill>
              </a:rPr>
              <a:t>3</a:t>
            </a:r>
            <a:endParaRPr lang="en-GB" dirty="0">
              <a:solidFill>
                <a:srgbClr val="00B050"/>
              </a:solidFill>
            </a:endParaRPr>
          </a:p>
        </p:txBody>
      </p:sp>
      <p:sp>
        <p:nvSpPr>
          <p:cNvPr id="11" name="Oval 10"/>
          <p:cNvSpPr/>
          <p:nvPr/>
        </p:nvSpPr>
        <p:spPr>
          <a:xfrm>
            <a:off x="4374776" y="983465"/>
            <a:ext cx="744070" cy="8363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999430" y="1005685"/>
            <a:ext cx="1264024" cy="83636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060974" y="956832"/>
            <a:ext cx="744070" cy="8363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19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1" grpId="0" animBg="1"/>
      <p:bldP spid="12" grpId="0" animBg="1"/>
      <p:bldP spid="13" grpId="0" animBg="1"/>
    </p:bldLst>
  </p:timing>
</p:sld>
</file>

<file path=ppt/theme/theme1.xml><?xml version="1.0" encoding="utf-8"?>
<a:theme xmlns:a="http://schemas.openxmlformats.org/drawingml/2006/main" name="Basis">
  <a:themeElements>
    <a:clrScheme name="Custom 1">
      <a:dk1>
        <a:sysClr val="windowText" lastClr="000000"/>
      </a:dk1>
      <a:lt1>
        <a:sysClr val="window" lastClr="FFFFFF"/>
      </a:lt1>
      <a:dk2>
        <a:srgbClr val="373545"/>
      </a:dk2>
      <a:lt2>
        <a:srgbClr val="CEDBE6"/>
      </a:lt2>
      <a:accent1>
        <a:srgbClr val="181890"/>
      </a:accent1>
      <a:accent2>
        <a:srgbClr val="3065D0"/>
      </a:accent2>
      <a:accent3>
        <a:srgbClr val="5D91E5"/>
      </a:accent3>
      <a:accent4>
        <a:srgbClr val="C00000"/>
      </a:accent4>
      <a:accent5>
        <a:srgbClr val="BFBFBF"/>
      </a:accent5>
      <a:accent6>
        <a:srgbClr val="3F3F3F"/>
      </a:accent6>
      <a:hlink>
        <a:srgbClr val="262626"/>
      </a:hlink>
      <a:folHlink>
        <a:srgbClr val="0C0C0C"/>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626</TotalTime>
  <Words>2594</Words>
  <Application>Microsoft Office PowerPoint</Application>
  <PresentationFormat>Widescreen</PresentationFormat>
  <Paragraphs>167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Corbel</vt:lpstr>
      <vt:lpstr>Basis</vt:lpstr>
      <vt:lpstr>Year 1 Open Morning </vt:lpstr>
      <vt:lpstr>On the agenda…</vt:lpstr>
      <vt:lpstr>Early reading </vt:lpstr>
      <vt:lpstr>Keeping the balance…</vt:lpstr>
      <vt:lpstr>PowerPoint Presentation</vt:lpstr>
      <vt:lpstr>Decoding… (learning to read words)</vt:lpstr>
      <vt:lpstr>How we teach phonics</vt:lpstr>
      <vt:lpstr>So what is phonics?</vt:lpstr>
      <vt:lpstr>PowerPoint Presentation</vt:lpstr>
      <vt:lpstr>Terminology</vt:lpstr>
      <vt:lpstr>Complicated stuff…</vt:lpstr>
      <vt:lpstr>For example…</vt:lpstr>
      <vt:lpstr>A note on tricky words…</vt:lpstr>
      <vt:lpstr>Phonics teaching is…</vt:lpstr>
      <vt:lpstr>What does this look like in year 1?</vt:lpstr>
      <vt:lpstr>Phonics screening</vt:lpstr>
      <vt:lpstr>Let’s talk books…</vt:lpstr>
      <vt:lpstr>Reading practice books…</vt:lpstr>
      <vt:lpstr>Collins e-books</vt:lpstr>
      <vt:lpstr>A big BUT…</vt:lpstr>
      <vt:lpstr>Reading for pleasure books…</vt:lpstr>
      <vt:lpstr>‘I want to help…’</vt:lpstr>
      <vt:lpstr>A bit of housekeeping before we go…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open morning</dc:title>
  <dc:creator>Harriet Cryer</dc:creator>
  <cp:lastModifiedBy>Harriet Cryer</cp:lastModifiedBy>
  <cp:revision>45</cp:revision>
  <cp:lastPrinted>2022-09-27T07:41:27Z</cp:lastPrinted>
  <dcterms:created xsi:type="dcterms:W3CDTF">2022-09-25T11:18:06Z</dcterms:created>
  <dcterms:modified xsi:type="dcterms:W3CDTF">2022-09-27T07:55:35Z</dcterms:modified>
</cp:coreProperties>
</file>