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5" r:id="rId4"/>
    <p:sldId id="267" r:id="rId5"/>
    <p:sldId id="26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84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77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47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70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8831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419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084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7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70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57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724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49456-F211-4FE1-8496-1FBF467EA399}" type="datetimeFigureOut">
              <a:rPr lang="en-GB" smtClean="0"/>
              <a:t>20/09/2016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6E199-06E9-44A4-BBBC-834E10CEB6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9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i="1" dirty="0"/>
              <a:t>To the person without number sense, arithmetic is a bewildering territory in which any deviation from the known path may rapidly lead to being totally lost.</a:t>
            </a:r>
            <a:r>
              <a:rPr lang="en-GB" dirty="0"/>
              <a:t> </a:t>
            </a:r>
            <a:r>
              <a:rPr lang="en-GB" dirty="0" err="1"/>
              <a:t>Dowker</a:t>
            </a:r>
            <a:r>
              <a:rPr lang="en-GB" dirty="0"/>
              <a:t> (1992)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83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404664"/>
            <a:ext cx="7632848" cy="3672408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123 x 2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Look!!</a:t>
            </a: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What do you notice?</a:t>
            </a:r>
          </a:p>
          <a:p>
            <a:pPr algn="l"/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 smtClean="0">
                <a:solidFill>
                  <a:schemeClr val="tx1"/>
                </a:solidFill>
              </a:rPr>
              <a:t>Now solve.</a:t>
            </a:r>
          </a:p>
          <a:p>
            <a:pPr algn="l"/>
            <a:endParaRPr lang="en-GB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587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GB" dirty="0" smtClean="0"/>
              <a:t>24 x 3 =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648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GB" sz="4500" dirty="0"/>
              <a:t>The phrase ‘number sense’ is often used to mean conceptual fluency – understanding place value and the relationships between operations. </a:t>
            </a:r>
            <a:endParaRPr lang="en-GB" sz="4500" dirty="0" smtClean="0"/>
          </a:p>
          <a:p>
            <a:pPr marL="0" indent="0" algn="ctr">
              <a:buNone/>
            </a:pPr>
            <a:endParaRPr lang="en-GB" sz="4500" dirty="0" smtClean="0"/>
          </a:p>
          <a:p>
            <a:pPr marL="0" indent="0" algn="ctr">
              <a:buNone/>
            </a:pPr>
            <a:r>
              <a:rPr lang="en-GB" sz="4500" dirty="0" smtClean="0"/>
              <a:t>Children </a:t>
            </a:r>
            <a:r>
              <a:rPr lang="en-GB" sz="4500" dirty="0"/>
              <a:t>need to be both procedurally and conceptually fluent – they need to know both </a:t>
            </a:r>
            <a:r>
              <a:rPr lang="en-GB" sz="4500" b="1" dirty="0"/>
              <a:t>how</a:t>
            </a:r>
            <a:r>
              <a:rPr lang="en-GB" sz="4500" dirty="0"/>
              <a:t> and </a:t>
            </a:r>
            <a:r>
              <a:rPr lang="en-GB" sz="4500" b="1" dirty="0"/>
              <a:t>why</a:t>
            </a:r>
            <a:r>
              <a:rPr lang="en-GB" sz="4500" dirty="0" smtClean="0"/>
              <a:t>.</a:t>
            </a:r>
          </a:p>
          <a:p>
            <a:pPr marL="0" indent="0" algn="ctr">
              <a:buNone/>
            </a:pPr>
            <a:r>
              <a:rPr lang="en-GB" sz="4500" dirty="0" smtClean="0"/>
              <a:t> </a:t>
            </a:r>
          </a:p>
          <a:p>
            <a:pPr marL="0" indent="0" algn="ctr">
              <a:buNone/>
            </a:pPr>
            <a:r>
              <a:rPr lang="en-GB" sz="4500" dirty="0" smtClean="0"/>
              <a:t>Children </a:t>
            </a:r>
            <a:r>
              <a:rPr lang="en-GB" sz="4500" dirty="0"/>
              <a:t>who engage in a lot of practice without understanding what they are doing often forget, or remember incorrectly, those procedures. </a:t>
            </a:r>
            <a:endParaRPr lang="en-GB" sz="4500" dirty="0" smtClean="0"/>
          </a:p>
          <a:p>
            <a:pPr marL="0" indent="0" algn="ctr">
              <a:buNone/>
            </a:pPr>
            <a:endParaRPr lang="en-GB" sz="4500" dirty="0"/>
          </a:p>
          <a:p>
            <a:pPr marL="0" indent="0" algn="ctr">
              <a:buNone/>
            </a:pPr>
            <a:r>
              <a:rPr lang="en-GB" sz="4500" dirty="0" smtClean="0"/>
              <a:t>Further</a:t>
            </a:r>
            <a:r>
              <a:rPr lang="en-GB" sz="4500" dirty="0"/>
              <a:t>, there is growing evidence that once students have memorised and practised procedures without understanding, they have difficulty learning later to bring meaning to their </a:t>
            </a:r>
            <a:r>
              <a:rPr lang="en-GB" sz="4500" dirty="0" smtClean="0"/>
              <a:t>work.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246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Child A was asked to calculate 112 add 40 using a written method. This is what she did: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			112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        </a:t>
            </a:r>
            <a:r>
              <a:rPr lang="en-GB" u="sng" dirty="0" smtClean="0"/>
              <a:t>+  40</a:t>
            </a: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		        </a:t>
            </a:r>
            <a:r>
              <a:rPr lang="en-GB" u="sng" dirty="0" smtClean="0"/>
              <a:t>  152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What does this tell us?</a:t>
            </a:r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u="sng" dirty="0" smtClean="0"/>
              <a:t>Example: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534887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Child A when asked verbally what 112 add 40 would come to, said:</a:t>
            </a:r>
          </a:p>
          <a:p>
            <a:pPr marL="0" indent="0">
              <a:buNone/>
            </a:pPr>
            <a:r>
              <a:rPr lang="en-GB" smtClean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482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			</a:t>
            </a:r>
            <a:r>
              <a:rPr lang="en-GB" b="1" u="sng" dirty="0" smtClean="0"/>
              <a:t>Example: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Child </a:t>
            </a:r>
            <a:r>
              <a:rPr lang="en-GB" dirty="0"/>
              <a:t>B could work out 57 x 4 </a:t>
            </a:r>
            <a:r>
              <a:rPr lang="en-GB" i="1" dirty="0"/>
              <a:t>mentally</a:t>
            </a:r>
            <a:r>
              <a:rPr lang="en-GB" dirty="0"/>
              <a:t> using the knowledge that 57 is 50 and 7 and breaking down the calculation into 50 x 4 and adding on 7 x </a:t>
            </a:r>
            <a:r>
              <a:rPr lang="en-GB" dirty="0" smtClean="0"/>
              <a:t>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12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472608"/>
          </a:xfrm>
        </p:spPr>
        <p:txBody>
          <a:bodyPr/>
          <a:lstStyle/>
          <a:p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4000" dirty="0" smtClean="0"/>
              <a:t>247 + 9 = </a:t>
            </a:r>
          </a:p>
          <a:p>
            <a:pPr marL="0" indent="0" algn="ctr">
              <a:buNone/>
            </a:pPr>
            <a:endParaRPr lang="en-GB" sz="4000" dirty="0"/>
          </a:p>
          <a:p>
            <a:pPr marL="0" indent="0">
              <a:buNone/>
            </a:pPr>
            <a:r>
              <a:rPr lang="en-GB" dirty="0" smtClean="0"/>
              <a:t> How many different ways could you solve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183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			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</a:t>
            </a:r>
            <a:r>
              <a:rPr lang="en-GB" dirty="0" smtClean="0"/>
              <a:t>247 + 19 =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 changes?</a:t>
            </a:r>
          </a:p>
          <a:p>
            <a:pPr marL="0" indent="0">
              <a:buNone/>
            </a:pPr>
            <a:r>
              <a:rPr lang="en-GB" dirty="0" smtClean="0"/>
              <a:t>How many different ways can you solve this?</a:t>
            </a:r>
            <a:r>
              <a:rPr lang="en-GB" dirty="0" smtClean="0"/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122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			24.7 + 9 =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What’s changed?</a:t>
            </a:r>
          </a:p>
          <a:p>
            <a:pPr marL="0" indent="0">
              <a:buNone/>
            </a:pPr>
            <a:r>
              <a:rPr lang="en-GB" dirty="0" smtClean="0"/>
              <a:t>How does that change the number?</a:t>
            </a:r>
          </a:p>
          <a:p>
            <a:pPr marL="0" indent="0">
              <a:buNone/>
            </a:pPr>
            <a:r>
              <a:rPr lang="en-GB" dirty="0" smtClean="0"/>
              <a:t>How would you now solve this?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796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		             971 + 100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How can we solve this?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WHY do you do that?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837687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197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To the person without number sense, arithmetic is a bewildering territory in which any deviation from the known path may rapidly lead to being totally lost. Dowker (1992) </vt:lpstr>
      <vt:lpstr>PowerPoint Presentation</vt:lpstr>
      <vt:lpstr>Example: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Oakridge Junior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the person without number sense, arithmetic is a bewildering territory in which any deviation from the known path may rapidly lead to being totally lost. Dowker (1992)</dc:title>
  <dc:creator>Meghan Tamsett</dc:creator>
  <cp:lastModifiedBy>Meghan Tamsett</cp:lastModifiedBy>
  <cp:revision>3</cp:revision>
  <dcterms:created xsi:type="dcterms:W3CDTF">2016-09-20T09:21:52Z</dcterms:created>
  <dcterms:modified xsi:type="dcterms:W3CDTF">2016-09-20T09:44:13Z</dcterms:modified>
</cp:coreProperties>
</file>