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0" r:id="rId3"/>
    <p:sldId id="257" r:id="rId4"/>
    <p:sldId id="258" r:id="rId5"/>
    <p:sldId id="265" r:id="rId6"/>
    <p:sldId id="266" r:id="rId7"/>
    <p:sldId id="264" r:id="rId8"/>
    <p:sldId id="267" r:id="rId9"/>
    <p:sldId id="274" r:id="rId10"/>
    <p:sldId id="276" r:id="rId11"/>
    <p:sldId id="277" r:id="rId12"/>
    <p:sldId id="278" r:id="rId13"/>
    <p:sldId id="259" r:id="rId14"/>
    <p:sldId id="262" r:id="rId15"/>
    <p:sldId id="287" r:id="rId16"/>
    <p:sldId id="288" r:id="rId17"/>
    <p:sldId id="289" r:id="rId18"/>
    <p:sldId id="291" r:id="rId19"/>
    <p:sldId id="290" r:id="rId20"/>
    <p:sldId id="293" r:id="rId21"/>
    <p:sldId id="279" r:id="rId22"/>
    <p:sldId id="283" r:id="rId23"/>
    <p:sldId id="284" r:id="rId24"/>
    <p:sldId id="282" r:id="rId25"/>
    <p:sldId id="285" r:id="rId26"/>
    <p:sldId id="286" r:id="rId27"/>
    <p:sldId id="292" r:id="rId28"/>
    <p:sldId id="271" r:id="rId29"/>
    <p:sldId id="272" r:id="rId30"/>
    <p:sldId id="268" r:id="rId31"/>
    <p:sldId id="269" r:id="rId32"/>
    <p:sldId id="270" r:id="rId33"/>
    <p:sldId id="281" r:id="rId3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38" autoAdjust="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A65BB-8E26-48F8-8FB1-C049941CDB2B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0A876-7955-4650-914A-74F6FE6A8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021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561CA-9420-4827-8398-FF5F1BDDF1AA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07376-0A52-4712-AD93-891FDDFBB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707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F509-E4D3-487E-8CA7-754267D02897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EA8811-C3B2-413F-A2FF-1EE9A206C7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F509-E4D3-487E-8CA7-754267D02897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8811-C3B2-413F-A2FF-1EE9A206C7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F509-E4D3-487E-8CA7-754267D02897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8811-C3B2-413F-A2FF-1EE9A206C7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F509-E4D3-487E-8CA7-754267D02897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8811-C3B2-413F-A2FF-1EE9A206C7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F509-E4D3-487E-8CA7-754267D02897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EA8811-C3B2-413F-A2FF-1EE9A206C74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F509-E4D3-487E-8CA7-754267D02897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8811-C3B2-413F-A2FF-1EE9A206C7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F509-E4D3-487E-8CA7-754267D02897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8811-C3B2-413F-A2FF-1EE9A206C7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F509-E4D3-487E-8CA7-754267D02897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8811-C3B2-413F-A2FF-1EE9A206C7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F509-E4D3-487E-8CA7-754267D02897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8811-C3B2-413F-A2FF-1EE9A206C7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F509-E4D3-487E-8CA7-754267D02897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8811-C3B2-413F-A2FF-1EE9A206C74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F509-E4D3-487E-8CA7-754267D02897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EA8811-C3B2-413F-A2FF-1EE9A206C74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62BF509-E4D3-487E-8CA7-754267D02897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AEA8811-C3B2-413F-A2FF-1EE9A206C7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&amp;esrc=s&amp;source=images&amp;cd=&amp;cad=rja&amp;uact=8&amp;ved=0ahUKEwjK1_HBwr_RAhUDuBQKHfg_CCoQjRwIBw&amp;url=http://annecrescini.com/grammar-is-your-friend/&amp;psig=AFQjCNGMQAhcqrBAcPzrQJyCKzZJCEzjEw&amp;ust=148441058301621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uk/url?sa=i&amp;rct=j&amp;q=&amp;esrc=s&amp;source=images&amp;cd=&amp;cad=rja&amp;uact=8&amp;ved=0ahUKEwid-5DEzr_RAhWHUBQKHYiCDTgQjRwIBw&amp;url=http://www.clipartpanda.com/categories/house-clip-art-free-images&amp;psig=AFQjCNFT2tmUnHWjiDNqf8GEg1esfkW9rQ&amp;ust=148441379998472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google.co.uk/url?sa=i&amp;rct=j&amp;q=&amp;esrc=s&amp;source=images&amp;cd=&amp;cad=rja&amp;uact=8&amp;ved=0ahUKEwjg38juz7_RAhWHqxoKHUyVCCUQjRwIBw&amp;url=https://www.quora.com/Which-is-the-best-app-to-enhance-vocabulary&amp;psig=AFQjCNH9ZlN6wzil2gwJNWdPh61o6kVVTA&amp;ust=148441406713064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.uk/url?sa=i&amp;rct=j&amp;q=&amp;esrc=s&amp;source=images&amp;cd=&amp;cad=rja&amp;uact=8&amp;ved=0ahUKEwimgeHKz7_RAhWKWhQKHdyJAJAQjRwIBw&amp;url=http://www.ljlseminars.com/vocabulary.htm&amp;psig=AFQjCNH9ZlN6wzil2gwJNWdPh61o6kVVTA&amp;ust=1484414067130648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hyperlink" Target="https://www.google.co.uk/url?sa=i&amp;rct=j&amp;q=&amp;esrc=s&amp;source=images&amp;cd=&amp;cad=rja&amp;uact=8&amp;ved=0ahUKEwiLuPnD-bTRAhXL6xQKHUixABgQjRwIBw&amp;url=https://www.flickr.com/photos/artbystevejohnson/4654424717&amp;psig=AFQjCNESJcOLzZbICl_dYHyr4Ucie0whEg&amp;ust=148404738254981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0ahUKEwip8pDIw7_RAhVHchQKHWwKBlEQjRwIBw&amp;url=http://www.edspire.co.uk/year_2016/01/26/getting-to-grips-with-grammar-at-key-stage-one-part-one/&amp;psig=AFQjCNGMQAhcqrBAcPzrQJyCKzZJCEzjEw&amp;ust=1484410583016214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rct=j&amp;q=&amp;esrc=s&amp;source=images&amp;cd=&amp;cad=rja&amp;uact=8&amp;ved=0ahUKEwjYsqXG0L_RAhVCOxQKHSUJDjAQjRwIBw&amp;url=https://www.youtube.com/watch?v%3DkKWfgKiXs6g&amp;psig=AFQjCNFyDB1Dyat37Z6pyMYM_vYGD0AhFA&amp;ust=148441270919122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.uk/url?sa=i&amp;rct=j&amp;q=&amp;esrc=s&amp;source=images&amp;cd=&amp;cad=rja&amp;uact=8&amp;ved=0ahUKEwis2pz70L_RAhUJvRQKHUcCDSoQjRwIBw&amp;url=https://www.clipartsgram.com/brain-overload-clipart-29300&amp;bvm=bv.144224172,d.ZGg&amp;psig=AFQjCNF65Y778RUfMPJkN6KIOhpNFRpwUA&amp;ust=148441439318942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tobefluent.com/2013/08/12/i-live-only-in-the-presen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7822" y="3384376"/>
            <a:ext cx="6984776" cy="1179548"/>
          </a:xfrm>
        </p:spPr>
        <p:txBody>
          <a:bodyPr>
            <a:noAutofit/>
          </a:bodyPr>
          <a:lstStyle/>
          <a:p>
            <a:r>
              <a:rPr lang="en-GB" sz="7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Parent Forum</a:t>
            </a:r>
            <a:endParaRPr lang="en-GB" sz="7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457702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solidFill>
                  <a:srgbClr val="161EC8"/>
                </a:solidFill>
                <a:latin typeface="Arial Black" panose="020B0A04020102020204" pitchFamily="34" charset="0"/>
              </a:rPr>
              <a:t>Monday 16</a:t>
            </a:r>
            <a:r>
              <a:rPr lang="en-GB" sz="2800" baseline="30000" dirty="0" smtClean="0">
                <a:solidFill>
                  <a:srgbClr val="161EC8"/>
                </a:solidFill>
                <a:latin typeface="Arial Black" panose="020B0A04020102020204" pitchFamily="34" charset="0"/>
              </a:rPr>
              <a:t>th</a:t>
            </a:r>
            <a:r>
              <a:rPr lang="en-GB" sz="2800" dirty="0" smtClean="0">
                <a:solidFill>
                  <a:srgbClr val="161EC8"/>
                </a:solidFill>
                <a:latin typeface="Arial Black" panose="020B0A04020102020204" pitchFamily="34" charset="0"/>
              </a:rPr>
              <a:t> January</a:t>
            </a:r>
            <a:endParaRPr lang="en-GB" sz="2800" dirty="0">
              <a:solidFill>
                <a:srgbClr val="161EC8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Image result for gramma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5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12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7620000" cy="2818122"/>
          </a:xfrm>
        </p:spPr>
      </p:pic>
    </p:spTree>
    <p:extLst>
      <p:ext uri="{BB962C8B-B14F-4D97-AF65-F5344CB8AC3E}">
        <p14:creationId xmlns:p14="http://schemas.microsoft.com/office/powerpoint/2010/main" val="33863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620000" cy="4004671"/>
          </a:xfrm>
        </p:spPr>
      </p:pic>
    </p:spTree>
    <p:extLst>
      <p:ext uri="{BB962C8B-B14F-4D97-AF65-F5344CB8AC3E}">
        <p14:creationId xmlns:p14="http://schemas.microsoft.com/office/powerpoint/2010/main" val="28432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04240"/>
            <a:ext cx="7620000" cy="3270283"/>
          </a:xfrm>
        </p:spPr>
      </p:pic>
      <p:sp>
        <p:nvSpPr>
          <p:cNvPr id="5" name="TextBox 4"/>
          <p:cNvSpPr txBox="1"/>
          <p:nvPr/>
        </p:nvSpPr>
        <p:spPr>
          <a:xfrm>
            <a:off x="395536" y="692696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161EC8"/>
                </a:solidFill>
                <a:latin typeface="Arial Black" panose="020B0A04020102020204" pitchFamily="34" charset="0"/>
              </a:rPr>
              <a:t>Some questions involve explanations too…</a:t>
            </a:r>
            <a:endParaRPr lang="en-GB" sz="2800" dirty="0">
              <a:solidFill>
                <a:srgbClr val="161EC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2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61EC8"/>
                </a:solidFill>
              </a:rPr>
              <a:t>Year 6 Assessment</a:t>
            </a:r>
            <a:endParaRPr lang="en-GB" dirty="0">
              <a:solidFill>
                <a:srgbClr val="161EC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7620000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The test is 45 minutes.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Again, it involves a lot of reading (children can have support with this)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There are over 50 different styles of questions to answer.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It is made up of 2 parts: </a:t>
            </a:r>
            <a:br>
              <a:rPr lang="en-GB" dirty="0" smtClean="0"/>
            </a:br>
            <a:r>
              <a:rPr lang="en-GB" dirty="0" smtClean="0">
                <a:solidFill>
                  <a:schemeClr val="tx2"/>
                </a:solidFill>
              </a:rPr>
              <a:t>- Spelling test 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- Grammar test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35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96" y="1484784"/>
            <a:ext cx="8388424" cy="47037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852" y="507843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161EC8"/>
                </a:solidFill>
                <a:latin typeface="Arial Black" panose="020B0A04020102020204" pitchFamily="34" charset="0"/>
              </a:rPr>
              <a:t>It’s not all nouns verbs and adjectives…</a:t>
            </a:r>
            <a:endParaRPr lang="en-GB" sz="2800" dirty="0">
              <a:solidFill>
                <a:srgbClr val="161EC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54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424936" cy="4103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76672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161EC8"/>
                </a:solidFill>
                <a:latin typeface="Arial Black" panose="020B0A04020102020204" pitchFamily="34" charset="0"/>
              </a:rPr>
              <a:t>Knowledge and understanding has to be precise and secure…</a:t>
            </a:r>
            <a:endParaRPr lang="en-GB" sz="2800" dirty="0">
              <a:solidFill>
                <a:srgbClr val="161EC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8208912" cy="2908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509539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161EC8"/>
                </a:solidFill>
                <a:latin typeface="+mj-lt"/>
              </a:rPr>
              <a:t>Understanding and use of Standard English is important; we try to model this as much as possible…</a:t>
            </a:r>
            <a:endParaRPr lang="en-GB" sz="2800" dirty="0">
              <a:solidFill>
                <a:srgbClr val="161EC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1001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8208912" cy="4608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56952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161EC8"/>
                </a:solidFill>
                <a:latin typeface="Arial Black" panose="020B0A04020102020204" pitchFamily="34" charset="0"/>
              </a:rPr>
              <a:t>There’s more to it than meets the eye…</a:t>
            </a:r>
            <a:endParaRPr lang="en-GB" sz="2800" dirty="0">
              <a:solidFill>
                <a:srgbClr val="161EC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28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7677"/>
            <a:ext cx="7620000" cy="2383408"/>
          </a:xfrm>
        </p:spPr>
      </p:pic>
      <p:sp>
        <p:nvSpPr>
          <p:cNvPr id="5" name="TextBox 4"/>
          <p:cNvSpPr txBox="1"/>
          <p:nvPr/>
        </p:nvSpPr>
        <p:spPr>
          <a:xfrm>
            <a:off x="534244" y="404664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161EC8"/>
                </a:solidFill>
                <a:latin typeface="Arial Black" panose="020B0A04020102020204" pitchFamily="34" charset="0"/>
              </a:rPr>
              <a:t>Children need specific knowledge of different types of clauses…</a:t>
            </a:r>
            <a:endParaRPr lang="en-GB" sz="2800" dirty="0">
              <a:solidFill>
                <a:srgbClr val="161EC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562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6" y="1412776"/>
            <a:ext cx="8640960" cy="3960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04664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161EC8"/>
                </a:solidFill>
                <a:latin typeface="Arial Black" panose="020B0A04020102020204" pitchFamily="34" charset="0"/>
              </a:rPr>
              <a:t>Many words have more than one function…</a:t>
            </a:r>
            <a:endParaRPr lang="en-GB" sz="2800" dirty="0">
              <a:solidFill>
                <a:srgbClr val="161EC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11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61EC8"/>
                </a:solidFill>
              </a:rPr>
              <a:t>Parent Forum</a:t>
            </a:r>
            <a:endParaRPr lang="en-GB" dirty="0">
              <a:solidFill>
                <a:srgbClr val="161EC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What is grammar and what are the expectations?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Examples from the new curriculum and </a:t>
            </a:r>
            <a:r>
              <a:rPr lang="en-GB" smtClean="0"/>
              <a:t>our approach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Ways you can support your children at home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chemeClr val="tx2"/>
                </a:solidFill>
              </a:rPr>
              <a:t>We have also provided a questionnaire for you to fill out regarding how we can further support you in this area </a:t>
            </a:r>
            <a:endParaRPr lang="en-GB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272808" cy="216024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rgbClr val="161EC8"/>
                </a:solidFill>
              </a:rPr>
              <a:t>How can you support your children at home?</a:t>
            </a:r>
            <a:endParaRPr lang="en-GB" dirty="0">
              <a:solidFill>
                <a:srgbClr val="161EC8"/>
              </a:solidFill>
            </a:endParaRPr>
          </a:p>
        </p:txBody>
      </p:sp>
      <p:pic>
        <p:nvPicPr>
          <p:cNvPr id="7" name="Picture 2" descr="Image result for house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58" y="4077072"/>
            <a:ext cx="216494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360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61EC8"/>
                </a:solidFill>
              </a:rPr>
              <a:t>Vocabulary</a:t>
            </a:r>
            <a:endParaRPr lang="en-GB" dirty="0">
              <a:solidFill>
                <a:srgbClr val="161EC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Exposing children to new vocabulary is a brilliant way for </a:t>
            </a:r>
            <a:r>
              <a:rPr lang="en-GB" b="1" dirty="0" smtClean="0"/>
              <a:t>you </a:t>
            </a:r>
            <a:r>
              <a:rPr lang="en-GB" dirty="0" smtClean="0"/>
              <a:t>to support grammar teaching and learning at home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It doesn’t rely on expert subject knowledge- you might even learn together!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As well as enriching your child’s written and spoken language, it will support their grammatical understanding too…</a:t>
            </a:r>
            <a:endParaRPr lang="en-GB" dirty="0"/>
          </a:p>
        </p:txBody>
      </p:sp>
      <p:pic>
        <p:nvPicPr>
          <p:cNvPr id="4100" name="Picture 4" descr="Image result for vocabular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821817"/>
            <a:ext cx="479107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783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4" y="2132856"/>
            <a:ext cx="894312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620688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161EC8"/>
                </a:solidFill>
                <a:latin typeface="Arial Black" panose="020B0A04020102020204" pitchFamily="34" charset="0"/>
              </a:rPr>
              <a:t>Many of the questions are reliant on a broader vocabulary…</a:t>
            </a:r>
            <a:endParaRPr lang="en-GB" sz="2800" dirty="0">
              <a:solidFill>
                <a:srgbClr val="161EC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842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4487"/>
            <a:ext cx="8545282" cy="476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76672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161EC8"/>
                </a:solidFill>
                <a:latin typeface="Arial Black" panose="020B0A04020102020204" pitchFamily="34" charset="0"/>
              </a:rPr>
              <a:t>Explore vocabulary even further to spot connections…</a:t>
            </a:r>
            <a:endParaRPr lang="en-GB" sz="2800" dirty="0">
              <a:solidFill>
                <a:srgbClr val="161EC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67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988840"/>
            <a:ext cx="843813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938" y="764704"/>
            <a:ext cx="8117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161EC8"/>
                </a:solidFill>
                <a:latin typeface="Arial Black" panose="020B0A04020102020204" pitchFamily="34" charset="0"/>
              </a:rPr>
              <a:t>Explore how the same word can be used in different ways…</a:t>
            </a:r>
            <a:endParaRPr lang="en-GB" sz="2800" dirty="0">
              <a:solidFill>
                <a:srgbClr val="161EC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59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5791200" cy="831622"/>
          </a:xfrm>
        </p:spPr>
        <p:txBody>
          <a:bodyPr/>
          <a:lstStyle/>
          <a:p>
            <a:r>
              <a:rPr lang="en-GB" dirty="0" smtClean="0">
                <a:solidFill>
                  <a:srgbClr val="161EC8"/>
                </a:solidFill>
              </a:rPr>
              <a:t>How to:</a:t>
            </a:r>
            <a:endParaRPr lang="en-GB" dirty="0">
              <a:solidFill>
                <a:srgbClr val="161EC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208912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Talking, talk, talk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Don’t shy away from using words that might seem too big or too complex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Help children to understand what a new word means- even if this means looking it up together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Help them practise and use the new words they have learnt so that it becomes part of their own vocabulary</a:t>
            </a:r>
          </a:p>
          <a:p>
            <a:endParaRPr lang="en-GB" dirty="0"/>
          </a:p>
        </p:txBody>
      </p:sp>
      <p:pic>
        <p:nvPicPr>
          <p:cNvPr id="6146" name="Picture 2" descr="Image result for vocabular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49080"/>
            <a:ext cx="2666395" cy="248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45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fridge word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15221"/>
            <a:ext cx="2952328" cy="221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singmyteachervoice.files.wordpress.com/2013/02/screen-shot-2013-02-15-at-9-12-44-a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390" y="404664"/>
            <a:ext cx="2720878" cy="3050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vocabulary dice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3"/>
          <a:stretch/>
        </p:blipFill>
        <p:spPr bwMode="auto">
          <a:xfrm rot="661958">
            <a:off x="434669" y="618235"/>
            <a:ext cx="3421451" cy="42288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Image result for vocabulary dic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582">
            <a:off x="7054162" y="631436"/>
            <a:ext cx="1049020" cy="108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 result for word class and vocabulary games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953" y="3717032"/>
            <a:ext cx="2724874" cy="1978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2883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856895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75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3392" y="2204864"/>
            <a:ext cx="784887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/>
              <a:t>Playdough </a:t>
            </a:r>
            <a:r>
              <a:rPr lang="en-GB" sz="2200" b="1" dirty="0"/>
              <a:t>punctuation- </a:t>
            </a:r>
            <a:r>
              <a:rPr lang="en-GB" sz="2200" dirty="0"/>
              <a:t>say sentence, child </a:t>
            </a:r>
            <a:r>
              <a:rPr lang="en-GB" sz="2200" dirty="0" smtClean="0"/>
              <a:t>has </a:t>
            </a:r>
            <a:r>
              <a:rPr lang="en-GB" sz="2200" dirty="0"/>
              <a:t>to make appropriate punctuation for the sentence. </a:t>
            </a:r>
          </a:p>
          <a:p>
            <a:endParaRPr lang="en-GB" sz="2200" dirty="0"/>
          </a:p>
          <a:p>
            <a:r>
              <a:rPr lang="en-GB" sz="2200" b="1" dirty="0" smtClean="0"/>
              <a:t>Antonym </a:t>
            </a:r>
            <a:r>
              <a:rPr lang="en-GB" sz="2200" b="1" dirty="0"/>
              <a:t>tennis</a:t>
            </a:r>
            <a:r>
              <a:rPr lang="en-GB" sz="2200" dirty="0"/>
              <a:t>- Player 1: Think of a word e.g. big </a:t>
            </a:r>
          </a:p>
          <a:p>
            <a:r>
              <a:rPr lang="en-GB" sz="2200" dirty="0"/>
              <a:t>Player 2: think of </a:t>
            </a:r>
            <a:r>
              <a:rPr lang="en-GB" sz="2200" dirty="0" smtClean="0"/>
              <a:t>the opposite </a:t>
            </a:r>
            <a:r>
              <a:rPr lang="en-GB" sz="2200" dirty="0"/>
              <a:t>e.g. small. </a:t>
            </a:r>
          </a:p>
          <a:p>
            <a:r>
              <a:rPr lang="en-GB" sz="2200" dirty="0"/>
              <a:t>Continue until one player hesitates and can’t think of another word within 5 seconds. If this happens the other player wins a point. </a:t>
            </a:r>
          </a:p>
          <a:p>
            <a:endParaRPr lang="en-GB" sz="2200" dirty="0"/>
          </a:p>
          <a:p>
            <a:r>
              <a:rPr lang="en-GB" sz="2200" b="1" dirty="0" smtClean="0"/>
              <a:t>Consequences</a:t>
            </a:r>
            <a:r>
              <a:rPr lang="en-GB" sz="2200" dirty="0" smtClean="0"/>
              <a:t>– </a:t>
            </a:r>
            <a:r>
              <a:rPr lang="en-GB" sz="2200" dirty="0"/>
              <a:t>take it in turns to make a silly sentence using a noun, adjective or verb.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392" y="404664"/>
            <a:ext cx="7258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161EC8"/>
                </a:solidFill>
                <a:latin typeface="Arial Black" panose="020B0A04020102020204" pitchFamily="34" charset="0"/>
              </a:rPr>
              <a:t>Some more resource ideas for use with your children…</a:t>
            </a:r>
            <a:endParaRPr lang="en-GB" sz="2800" dirty="0">
              <a:solidFill>
                <a:srgbClr val="161EC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402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516" y="1052736"/>
            <a:ext cx="8208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/>
              <a:t>Synonyms </a:t>
            </a:r>
            <a:r>
              <a:rPr lang="en-GB" sz="2200" b="1" dirty="0"/>
              <a:t>for said </a:t>
            </a:r>
            <a:r>
              <a:rPr lang="en-GB" sz="2200" dirty="0"/>
              <a:t>(timed </a:t>
            </a:r>
            <a:r>
              <a:rPr lang="en-GB" sz="2200" dirty="0" smtClean="0"/>
              <a:t>game - how </a:t>
            </a:r>
            <a:r>
              <a:rPr lang="en-GB" sz="2200" dirty="0"/>
              <a:t>many alternatives can you think of in 1 </a:t>
            </a:r>
            <a:r>
              <a:rPr lang="en-GB" sz="2200" dirty="0" smtClean="0"/>
              <a:t>minute?) </a:t>
            </a:r>
          </a:p>
          <a:p>
            <a:endParaRPr lang="en-GB" sz="2200" b="1" dirty="0"/>
          </a:p>
          <a:p>
            <a:r>
              <a:rPr lang="en-GB" sz="2200" b="1" dirty="0" smtClean="0"/>
              <a:t>Noun </a:t>
            </a:r>
            <a:r>
              <a:rPr lang="en-GB" sz="2200" b="1" dirty="0"/>
              <a:t>game- </a:t>
            </a:r>
            <a:r>
              <a:rPr lang="en-GB" sz="2200" dirty="0"/>
              <a:t>Say a </a:t>
            </a:r>
            <a:r>
              <a:rPr lang="en-GB" sz="2200" dirty="0" smtClean="0"/>
              <a:t>noun. </a:t>
            </a:r>
            <a:r>
              <a:rPr lang="en-GB" sz="2200" dirty="0"/>
              <a:t>C</a:t>
            </a:r>
            <a:r>
              <a:rPr lang="en-GB" sz="2200" dirty="0" smtClean="0"/>
              <a:t>hild </a:t>
            </a:r>
            <a:r>
              <a:rPr lang="en-GB" sz="2200" dirty="0"/>
              <a:t>thinks of </a:t>
            </a:r>
            <a:r>
              <a:rPr lang="en-GB" sz="2200" dirty="0" smtClean="0"/>
              <a:t>an appropriate </a:t>
            </a:r>
            <a:r>
              <a:rPr lang="en-GB" sz="2200" dirty="0"/>
              <a:t>adjective/verb to go with it. E.g. Kangaroo – jumping. </a:t>
            </a:r>
            <a:endParaRPr lang="en-GB" sz="2200" dirty="0" smtClean="0"/>
          </a:p>
          <a:p>
            <a:endParaRPr lang="en-GB" sz="2200" dirty="0"/>
          </a:p>
        </p:txBody>
      </p:sp>
      <p:sp>
        <p:nvSpPr>
          <p:cNvPr id="5" name="Rectangle 4"/>
          <p:cNvSpPr/>
          <p:nvPr/>
        </p:nvSpPr>
        <p:spPr>
          <a:xfrm>
            <a:off x="282819" y="3933056"/>
            <a:ext cx="7992888" cy="1261496"/>
          </a:xfrm>
          <a:prstGeom prst="rect">
            <a:avLst/>
          </a:prstGeom>
          <a:noFill/>
          <a:ln>
            <a:solidFill>
              <a:srgbClr val="161E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95536" y="4365104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http://www.bbc.co.uk/bitesize/ks2/english/spelling_grammar/</a:t>
            </a:r>
          </a:p>
        </p:txBody>
      </p:sp>
      <p:sp>
        <p:nvSpPr>
          <p:cNvPr id="7" name="Rectangle 6"/>
          <p:cNvSpPr/>
          <p:nvPr/>
        </p:nvSpPr>
        <p:spPr>
          <a:xfrm>
            <a:off x="401173" y="4736743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http://www.topmarks.co.uk/english-games/7-11-years/spelling-and-grammar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173" y="405499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161EC8"/>
                </a:solidFill>
                <a:latin typeface="+mj-lt"/>
              </a:rPr>
              <a:t>Websites:</a:t>
            </a:r>
            <a:endParaRPr lang="en-GB" dirty="0">
              <a:solidFill>
                <a:srgbClr val="161EC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5839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649"/>
            <a:ext cx="5791200" cy="1371600"/>
          </a:xfrm>
        </p:spPr>
        <p:txBody>
          <a:bodyPr/>
          <a:lstStyle/>
          <a:p>
            <a:r>
              <a:rPr lang="en-GB" dirty="0" smtClean="0">
                <a:solidFill>
                  <a:srgbClr val="161EC8"/>
                </a:solidFill>
              </a:rPr>
              <a:t>What is grammar?</a:t>
            </a:r>
            <a:endParaRPr lang="en-GB" dirty="0">
              <a:solidFill>
                <a:srgbClr val="161EC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4176464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Grammar allows us to express ourselves through language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Grammar is a key focus within the new curriculum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Children need to know much more complicated terms and their meanings, as well as apply this in a range of different ways</a:t>
            </a:r>
            <a:endParaRPr lang="en-GB" dirty="0"/>
          </a:p>
        </p:txBody>
      </p:sp>
      <p:pic>
        <p:nvPicPr>
          <p:cNvPr id="2050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3620666" cy="362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35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2253456"/>
            <a:ext cx="4762500" cy="3371850"/>
          </a:xfrm>
        </p:spPr>
      </p:pic>
      <p:sp>
        <p:nvSpPr>
          <p:cNvPr id="3" name="TextBox 2"/>
          <p:cNvSpPr txBox="1"/>
          <p:nvPr/>
        </p:nvSpPr>
        <p:spPr>
          <a:xfrm>
            <a:off x="395536" y="648941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161EC8"/>
                </a:solidFill>
                <a:latin typeface="+mj-lt"/>
              </a:rPr>
              <a:t>Helpful resources to support your own subject knowledge…</a:t>
            </a:r>
            <a:endParaRPr lang="en-GB" sz="2800" dirty="0">
              <a:solidFill>
                <a:srgbClr val="161EC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410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Glossary provided by the Government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66214"/>
            <a:ext cx="7308304" cy="3956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646" y="476672"/>
            <a:ext cx="7258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161EC8"/>
                </a:solidFill>
                <a:latin typeface="Arial Black" panose="020B0A04020102020204" pitchFamily="34" charset="0"/>
              </a:rPr>
              <a:t>Glossary provided by the Government…</a:t>
            </a:r>
            <a:endParaRPr lang="en-GB" sz="2800" dirty="0">
              <a:solidFill>
                <a:srgbClr val="161EC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073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Simplified glossary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1"/>
            <a:ext cx="8580687" cy="21578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48680"/>
            <a:ext cx="7258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161EC8"/>
                </a:solidFill>
                <a:latin typeface="Arial Black" panose="020B0A04020102020204" pitchFamily="34" charset="0"/>
              </a:rPr>
              <a:t>Alternatively…</a:t>
            </a:r>
            <a:endParaRPr lang="en-GB" sz="2800" dirty="0">
              <a:solidFill>
                <a:srgbClr val="161EC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077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61EC8"/>
                </a:solidFill>
              </a:rPr>
              <a:t>Thank you</a:t>
            </a:r>
            <a:endParaRPr lang="en-GB" dirty="0">
              <a:solidFill>
                <a:srgbClr val="161EC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Questionnaire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968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5791200" cy="1371600"/>
          </a:xfrm>
        </p:spPr>
        <p:txBody>
          <a:bodyPr/>
          <a:lstStyle/>
          <a:p>
            <a:r>
              <a:rPr lang="en-GB" dirty="0" smtClean="0">
                <a:solidFill>
                  <a:srgbClr val="161EC8"/>
                </a:solidFill>
              </a:rPr>
              <a:t>How is it assessed?</a:t>
            </a:r>
            <a:endParaRPr lang="en-GB" dirty="0">
              <a:solidFill>
                <a:srgbClr val="161EC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7620000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Writing is continually moderated and grammar is a key focus within all year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At the end of Year 2, there is a Spelling, Punctuation and Grammar test but this is not statutory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At the end of Year 6, there is a Spelling, Punctuation and Grammar test and these results are reported</a:t>
            </a:r>
          </a:p>
        </p:txBody>
      </p:sp>
      <p:pic>
        <p:nvPicPr>
          <p:cNvPr id="8196" name="Picture 4" descr="Image result for SPAG tes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1452"/>
            <a:ext cx="2197857" cy="26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49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61EC8"/>
                </a:solidFill>
              </a:rPr>
              <a:t>Making children writers…</a:t>
            </a:r>
            <a:endParaRPr lang="en-GB" dirty="0">
              <a:solidFill>
                <a:srgbClr val="161EC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When writing, children need to think about </a:t>
            </a:r>
            <a:r>
              <a:rPr lang="en-GB" b="1" dirty="0" smtClean="0"/>
              <a:t>a lot</a:t>
            </a:r>
            <a:r>
              <a:rPr lang="en-GB" dirty="0" smtClean="0"/>
              <a:t>!</a:t>
            </a:r>
            <a:br>
              <a:rPr lang="en-GB" dirty="0" smtClean="0"/>
            </a:br>
            <a:endParaRPr lang="en-GB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i="1" dirty="0" smtClean="0"/>
              <a:t>Where to write on the page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i="1" dirty="0" smtClean="0"/>
              <a:t>Their letter formation and handwriting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i="1" dirty="0" smtClean="0"/>
              <a:t>Spellings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i="1" dirty="0" smtClean="0"/>
              <a:t>Punctuation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i="1" dirty="0" smtClean="0"/>
              <a:t>Sentence structure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i="1" dirty="0" smtClean="0"/>
              <a:t>Grammar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i="1" dirty="0" smtClean="0"/>
              <a:t>How to improve their writing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i="1" dirty="0" smtClean="0"/>
              <a:t>The class success criteria</a:t>
            </a:r>
          </a:p>
          <a:p>
            <a:pPr marL="0" indent="0">
              <a:buNone/>
            </a:pPr>
            <a:endParaRPr lang="en-GB" i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i="1" dirty="0" smtClean="0"/>
              <a:t>THEIR IDEAS!</a:t>
            </a:r>
            <a:endParaRPr lang="en-GB" i="1" dirty="0"/>
          </a:p>
        </p:txBody>
      </p:sp>
      <p:pic>
        <p:nvPicPr>
          <p:cNvPr id="3076" name="Picture 4" descr="Image result for brain overloa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19294"/>
            <a:ext cx="2399928" cy="184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20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161EC8"/>
                </a:solidFill>
              </a:rPr>
              <a:t>Making children successful writers…</a:t>
            </a:r>
            <a:endParaRPr lang="en-GB" dirty="0">
              <a:solidFill>
                <a:srgbClr val="161EC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04864"/>
            <a:ext cx="4258816" cy="43735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Grammar is important but we want to ensure we create imaginative and inspired writers who don’t write with a checklist but write with enjoyment!</a:t>
            </a:r>
            <a:endParaRPr lang="en-GB" dirty="0"/>
          </a:p>
        </p:txBody>
      </p:sp>
      <p:pic>
        <p:nvPicPr>
          <p:cNvPr id="4" name="Picture 2" descr="Image result for gramma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17032"/>
            <a:ext cx="2832634" cy="254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57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61EC8"/>
                </a:solidFill>
              </a:rPr>
              <a:t>Year 2 Assessment</a:t>
            </a:r>
            <a:endParaRPr lang="en-GB" dirty="0">
              <a:solidFill>
                <a:srgbClr val="161EC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Maximum of 45 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It involves a lot of reading, particularly for multiple choice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There are over 20 different styles of questions to answer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Children may be supported with reading the question</a:t>
            </a:r>
          </a:p>
        </p:txBody>
      </p:sp>
    </p:spTree>
    <p:extLst>
      <p:ext uri="{BB962C8B-B14F-4D97-AF65-F5344CB8AC3E}">
        <p14:creationId xmlns:p14="http://schemas.microsoft.com/office/powerpoint/2010/main" val="10153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05" y="1752600"/>
            <a:ext cx="6693589" cy="4373563"/>
          </a:xfrm>
        </p:spPr>
      </p:pic>
      <p:sp>
        <p:nvSpPr>
          <p:cNvPr id="2" name="TextBox 1"/>
          <p:cNvSpPr txBox="1"/>
          <p:nvPr/>
        </p:nvSpPr>
        <p:spPr>
          <a:xfrm>
            <a:off x="395536" y="47667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161EC8"/>
                </a:solidFill>
                <a:latin typeface="Arial Black" panose="020B0A04020102020204" pitchFamily="34" charset="0"/>
              </a:rPr>
              <a:t>Some examples from the end of KS1 grammar test</a:t>
            </a:r>
            <a:r>
              <a:rPr lang="en-GB" sz="2400" dirty="0" smtClean="0">
                <a:solidFill>
                  <a:srgbClr val="161EC8"/>
                </a:solidFill>
              </a:rPr>
              <a:t>…</a:t>
            </a:r>
            <a:endParaRPr lang="en-GB" sz="2400" dirty="0">
              <a:solidFill>
                <a:srgbClr val="161E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3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4744"/>
            <a:ext cx="5829027" cy="4373563"/>
          </a:xfrm>
        </p:spPr>
      </p:pic>
    </p:spTree>
    <p:extLst>
      <p:ext uri="{BB962C8B-B14F-4D97-AF65-F5344CB8AC3E}">
        <p14:creationId xmlns:p14="http://schemas.microsoft.com/office/powerpoint/2010/main" val="24133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511</TotalTime>
  <Words>687</Words>
  <Application>Microsoft Office PowerPoint</Application>
  <PresentationFormat>On-screen Show (4:3)</PresentationFormat>
  <Paragraphs>87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Essential</vt:lpstr>
      <vt:lpstr>Parent Forum</vt:lpstr>
      <vt:lpstr>Parent Forum</vt:lpstr>
      <vt:lpstr>What is grammar?</vt:lpstr>
      <vt:lpstr>How is it assessed?</vt:lpstr>
      <vt:lpstr>Making children writers…</vt:lpstr>
      <vt:lpstr>Making children successful writers…</vt:lpstr>
      <vt:lpstr>Year 2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you support your children at home?</vt:lpstr>
      <vt:lpstr>Vocabulary</vt:lpstr>
      <vt:lpstr>PowerPoint Presentation</vt:lpstr>
      <vt:lpstr>PowerPoint Presentation</vt:lpstr>
      <vt:lpstr>PowerPoint Presentation</vt:lpstr>
      <vt:lpstr>How to: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Oakridge Junior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 Parent Forum</dc:title>
  <dc:creator>Michelle Scott</dc:creator>
  <cp:lastModifiedBy>Michelle Scott</cp:lastModifiedBy>
  <cp:revision>38</cp:revision>
  <cp:lastPrinted>2017-01-13T18:36:30Z</cp:lastPrinted>
  <dcterms:created xsi:type="dcterms:W3CDTF">2017-01-04T08:34:10Z</dcterms:created>
  <dcterms:modified xsi:type="dcterms:W3CDTF">2017-01-16T08:46:34Z</dcterms:modified>
</cp:coreProperties>
</file>