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  <p:sldId id="265" r:id="rId6"/>
    <p:sldId id="257" r:id="rId7"/>
    <p:sldId id="258" r:id="rId8"/>
    <p:sldId id="259" r:id="rId9"/>
    <p:sldId id="272" r:id="rId10"/>
    <p:sldId id="273" r:id="rId11"/>
    <p:sldId id="269" r:id="rId12"/>
    <p:sldId id="266" r:id="rId13"/>
    <p:sldId id="267" r:id="rId14"/>
    <p:sldId id="270" r:id="rId15"/>
    <p:sldId id="268" r:id="rId16"/>
    <p:sldId id="26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11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4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6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8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2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9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26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8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3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99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D776-292E-4DF2-A452-3A667400B263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D776-292E-4DF2-A452-3A667400B263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B74AD-B0E5-4D75-AFFB-E86527C87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2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www.google.co.uk/url?sa=i&amp;rct=j&amp;q=&amp;esrc=s&amp;source=images&amp;cd=&amp;cad=rja&amp;uact=8&amp;ved=0ahUKEwjj-9nNv5nPAhVCchQKHV0IAQgQjRwIBw&amp;url=http://www.clipartlord.com/category/school-clip-art/science-clip-art/biology-clip-art/anatomy-clip-art/hand-clip-art/&amp;bvm=bv.133178914,d.ZGg&amp;psig=AFQjCNHSDUqPkP4UUAdVK61nzcpUst9ONg&amp;ust=147430802574782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google.co.uk/url?sa=i&amp;rct=j&amp;q=&amp;esrc=s&amp;source=images&amp;cd=&amp;cad=rja&amp;uact=8&amp;ved=0ahUKEwjv58Lzv5nPAhWLcRQKHYljA4kQjRwIBw&amp;url=https://peterhbrownpsych.com/2013/09/20/teaching-to-students-learning-styles-a-myth-busted/&amp;bvm=bv.133178914,d.ZGg&amp;psig=AFQjCNGTHLM0MoM5QY9mKRBF2fBf-hivhg&amp;ust=147430808869466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Pn__HwJnPAhXMORQKHTnCB1oQjRwIBw&amp;url=http://www.kinderpillar.com/blog/&amp;bvm=bv.133178914,d.ZGg&amp;psig=AFQjCNF5IsAgBZEuFPqjMkbfT28pcanqvA&amp;ust=1474308279852592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Mz4_18crNAhWUOsAKHT9LDOwQjRwIBw&amp;url=http://www.123rf.com/photo_39009404_april-4-2015--houston-tx-usa--scrabble-word-game-wood-tiles-spelling-strong-willed.html&amp;bvm=bv.125596728,d.ZGg&amp;psig=AFQjCNEJqzUA4IhmBm7sOKqxVnYnj-oHGg&amp;ust=1467209074052937" TargetMode="External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hyperlink" Target="http://www.google.co.uk/url?sa=i&amp;rct=j&amp;q=&amp;esrc=s&amp;source=images&amp;cd=&amp;cad=rja&amp;uact=8&amp;ved=0ahUKEwjEvaaa8crNAhWIIsAKHbyGCY0QjRwIBw&amp;url=http://www.theunlikelyhomeschool.com/2012/02/shaving-cream-spelling.html&amp;psig=AFQjCNGS3SeVzSXdHtwyAW1SgMgPwgBu7A&amp;ust=14672088561410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jmuuzc8crNAhVlOMAKHZHdA1AQjRwIBw&amp;url=http://luckylittlelearners.com/2014/01/a-little-bit-of-everything.html&amp;bvm=bv.125596728,d.ZGg&amp;psig=AFQjCNGnPZkOxxKnRBGXkFmVLLfMFOzK9Q&amp;ust=1467209028694653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www.google.co.uk/url?sa=i&amp;rct=j&amp;q=&amp;esrc=s&amp;source=images&amp;cd=&amp;cad=rja&amp;uact=8&amp;ved=0ahUKEwjo57Cv8crNAhWJIsAKHRrtBxwQjRwIBw&amp;url=http://www.aboutone.com/ways-use-magazine-for-homeschool-lessons/&amp;bvm=bv.125596728,d.ZGg&amp;psig=AFQjCNHzhNnsnGMQxMxH8rRxO9UbBAmV5g&amp;ust=1467208932107999" TargetMode="External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.uk/url?sa=i&amp;rct=j&amp;q=&amp;esrc=s&amp;source=images&amp;cd=&amp;cad=rja&amp;uact=8&amp;ved=0ahUKEwjEk8P3_crNAhVED8AKHXsGAsIQjRwIBw&amp;url=http://merrybeau.edublogs.org/tag/plan-for-learning-spelling-2012/&amp;psig=AFQjCNGNIZQNoUAjLDZYpyd6db2uygQvrA&amp;ust=146721156241967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qiOKv6MrNAhVEDsAKHTAWCRgQjRwIBw&amp;url=http://brfm.net/just-the-job/&amp;bvm=bv.125596728,d.ZGg&amp;psig=AFQjCNFEPJYQ_GGdXd5momm7gwiq0p1Ydg&amp;ust=1467206467581755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hyperlink" Target="http://www.google.co.uk/url?sa=i&amp;rct=j&amp;q=&amp;esrc=s&amp;source=images&amp;cd=&amp;cad=rja&amp;uact=8&amp;ved=0ahUKEwiMqIOh58rNAhWlC8AKHYWYCVAQjRwIBw&amp;url=http://kuow.org/post/new-year-it-time-nix-thank-you-letter&amp;psig=AFQjCNHj9TggqvFCulle0lbiPIrHMeBlNw&amp;ust=14672062007177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Ikvfo58rNAhUBDMAKHW3sDeUQjRwIBw&amp;url=http://www.stroke4carers.org/?p%3D280&amp;bvm=bv.125596728,d.ZGg&amp;psig=AFQjCNHEMg1lPT0In4PpHNXn8nPieTP90w&amp;ust=1467206350774948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hyperlink" Target="http://www.google.co.uk/url?sa=i&amp;rct=j&amp;q=&amp;esrc=s&amp;source=images&amp;cd=&amp;cad=rja&amp;uact=8&amp;ved=0ahUKEwistY_C58rNAhUlKMAKHYnqC3sQjRwIBw&amp;url=http://www.telegraph.co.uk/education/educationnews/10901099/Children-taught-to-read-using-phonics-two-years-ahead-by-age-seven.html&amp;bvm=bv.125596728,d.ZGg&amp;psig=AFQjCNH0Bz3swWjqb-wNnYvRyqSFMueczw&amp;ust=1467206258330282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Ku7Xau5nPAhWEbRQKHTnsClUQjRwIBw&amp;url=http://www.clipartpanda.com/categories/achievement-clip-art&amp;bvm=bv.133178914,d.ZGg&amp;psig=AFQjCNH4_CRbZA-txknmrfDGs8BDm9qkMQ&amp;ust=147430697115076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google.co.uk/url?sa=i&amp;rct=j&amp;q=&amp;esrc=s&amp;source=images&amp;cd=&amp;cad=rja&amp;uact=8&amp;ved=0ahUKEwiIj9LQ6srNAhVmB8AKHTaJDpIQjRwIBw&amp;url=http://www.forsyth.k12.ga.us/Page/3250&amp;bvm=bv.125596728,d.ZGg&amp;psig=AFQjCNGcgbRjA_PuxsucEJdND3L4lLFwHA&amp;ust=1467207083595741" TargetMode="External"/><Relationship Id="rId7" Type="http://schemas.openxmlformats.org/officeDocument/2006/relationships/hyperlink" Target="http://www.google.co.uk/url?sa=i&amp;rct=j&amp;q=&amp;esrc=s&amp;source=images&amp;cd=&amp;cad=rja&amp;uact=8&amp;ved=0ahUKEwjwy-_I68rNAhUBDMAKHW3sDeUQjRwIBw&amp;url=http://www.canstockphoto.com/circled-spelling-mistakes-16882511.html&amp;bvm=bv.125596728,d.ZGg&amp;psig=AFQjCNHmQnFNB3GlHdEA_fAT_HQj-VQqOA&amp;ust=1467207348139951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.uk/url?sa=i&amp;rct=j&amp;q=&amp;esrc=s&amp;source=images&amp;cd=&amp;cad=rja&amp;uact=8&amp;ved=0ahUKEwikv7Tg6srNAhVJAsAKHaAtDm8QjRwIBw&amp;url=http://www.dailymail.co.uk/news/article-2343053/Too-tweets-make-official-word-Oxford-English-Dictionary-Twitter-recognised-time.html&amp;bvm=bv.125596728,d.ZGg&amp;psig=AFQjCNEIOtyqE4IccRjjldgaNlDtCUyLWw&amp;ust=1467207160259187" TargetMode="Externa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bstract black alphabet ornament border isolated on white background. Vector illustration for education writing design. Stripe of random letters fly in middle. Alphabet book concept for grammar schoo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8" b="4337"/>
          <a:stretch/>
        </p:blipFill>
        <p:spPr bwMode="auto">
          <a:xfrm rot="5400000">
            <a:off x="-2154987" y="2060649"/>
            <a:ext cx="6985102" cy="2809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ffloresce B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55" y="2204864"/>
            <a:ext cx="59150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21" y="4365104"/>
            <a:ext cx="4464496" cy="428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52" y="5067452"/>
            <a:ext cx="3236665" cy="26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4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4248472" cy="3561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764704"/>
            <a:ext cx="4205557" cy="3922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212976"/>
            <a:ext cx="3124413" cy="3298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387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496944" cy="4752528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Rockwell" panose="02060603020205020403" pitchFamily="18" charset="0"/>
              </a:rPr>
              <a:t>Year 1 and 2 common exception words </a:t>
            </a:r>
            <a:br>
              <a:rPr lang="en-GB" sz="3600" dirty="0" smtClean="0">
                <a:latin typeface="Rockwell" panose="02060603020205020403" pitchFamily="18" charset="0"/>
              </a:rPr>
            </a:br>
            <a:endParaRPr lang="en-GB" sz="3600" dirty="0" smtClean="0">
              <a:latin typeface="Rockwell" panose="02060603020205020403" pitchFamily="18" charset="0"/>
            </a:endParaRPr>
          </a:p>
          <a:p>
            <a:r>
              <a:rPr lang="en-GB" sz="3600" dirty="0" smtClean="0">
                <a:latin typeface="Rockwell" panose="02060603020205020403" pitchFamily="18" charset="0"/>
              </a:rPr>
              <a:t>Statutory spelling list for year 3 &amp; 4</a:t>
            </a:r>
            <a:br>
              <a:rPr lang="en-GB" sz="3600" dirty="0" smtClean="0">
                <a:latin typeface="Rockwell" panose="02060603020205020403" pitchFamily="18" charset="0"/>
              </a:rPr>
            </a:br>
            <a:endParaRPr lang="en-GB" sz="3600" dirty="0" smtClean="0">
              <a:latin typeface="Rockwell" panose="02060603020205020403" pitchFamily="18" charset="0"/>
            </a:endParaRPr>
          </a:p>
          <a:p>
            <a:r>
              <a:rPr lang="en-GB" sz="3600" dirty="0" smtClean="0">
                <a:latin typeface="Rockwell" panose="02060603020205020403" pitchFamily="18" charset="0"/>
              </a:rPr>
              <a:t>Statutory spelling list for year 5 &amp; 6</a:t>
            </a:r>
          </a:p>
        </p:txBody>
      </p:sp>
    </p:spTree>
    <p:extLst>
      <p:ext uri="{BB962C8B-B14F-4D97-AF65-F5344CB8AC3E}">
        <p14:creationId xmlns:p14="http://schemas.microsoft.com/office/powerpoint/2010/main" val="2144786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780928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 smtClean="0">
                <a:latin typeface="Rockwell" panose="02060603020205020403" pitchFamily="18" charset="0"/>
              </a:rPr>
              <a:t>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 smtClean="0">
                <a:latin typeface="Rockwell" panose="02060603020205020403" pitchFamily="18" charset="0"/>
              </a:rPr>
              <a:t>Enjoyable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 smtClean="0">
                <a:latin typeface="Rockwell" panose="02060603020205020403" pitchFamily="18" charset="0"/>
              </a:rPr>
              <a:t>Interesting </a:t>
            </a:r>
            <a:endParaRPr lang="en-GB" sz="6000" dirty="0">
              <a:latin typeface="Rockwell" panose="02060603020205020403" pitchFamily="18" charset="0"/>
            </a:endParaRPr>
          </a:p>
        </p:txBody>
      </p:sp>
      <p:pic>
        <p:nvPicPr>
          <p:cNvPr id="3082" name="Picture 10" descr="Effloresce B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6" y="300835"/>
            <a:ext cx="7460828" cy="87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ffloresce B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1257643"/>
            <a:ext cx="3096343" cy="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hands on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0351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7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earning sty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415509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Rockwell" panose="02060603020205020403" pitchFamily="18" charset="0"/>
              </a:rPr>
              <a:t>Children learn in different ways and this applies to spelling practise too. ..</a:t>
            </a:r>
            <a:endParaRPr lang="en-GB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6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32" y="1556792"/>
            <a:ext cx="8869164" cy="4824536"/>
          </a:xfrm>
        </p:spPr>
        <p:txBody>
          <a:bodyPr>
            <a:noAutofit/>
          </a:bodyPr>
          <a:lstStyle/>
          <a:p>
            <a:r>
              <a:rPr lang="en-GB" sz="2600" dirty="0" smtClean="0">
                <a:latin typeface="Rockwell" panose="02060603020205020403" pitchFamily="18" charset="0"/>
              </a:rPr>
              <a:t>Sounding out- </a:t>
            </a:r>
            <a:r>
              <a:rPr lang="en-GB" sz="2600" i="1" dirty="0" smtClean="0">
                <a:latin typeface="Rockwell" panose="02060603020205020403" pitchFamily="18" charset="0"/>
              </a:rPr>
              <a:t>segment the word and listen to the sounds 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Syllabification- </a:t>
            </a:r>
            <a:r>
              <a:rPr lang="en-GB" sz="2600" i="1" dirty="0" smtClean="0">
                <a:latin typeface="Rockwell" panose="02060603020205020403" pitchFamily="18" charset="0"/>
              </a:rPr>
              <a:t>clap out and say each of the syllables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Analogy- </a:t>
            </a:r>
            <a:r>
              <a:rPr lang="en-GB" sz="2600" i="1" dirty="0" smtClean="0">
                <a:latin typeface="Rockwell" panose="02060603020205020403" pitchFamily="18" charset="0"/>
              </a:rPr>
              <a:t>making families of words 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Root- </a:t>
            </a:r>
            <a:r>
              <a:rPr lang="en-GB" sz="2600" i="1" dirty="0" smtClean="0">
                <a:latin typeface="Rockwell" panose="02060603020205020403" pitchFamily="18" charset="0"/>
              </a:rPr>
              <a:t>e.g. bi (two) cycle (circle)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Prefixes and suffixes – </a:t>
            </a:r>
            <a:r>
              <a:rPr lang="en-GB" sz="2600" i="1" dirty="0" smtClean="0">
                <a:latin typeface="Rockwell" panose="02060603020205020403" pitchFamily="18" charset="0"/>
              </a:rPr>
              <a:t>dis-satisfied 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Rules- ‘</a:t>
            </a:r>
            <a:r>
              <a:rPr lang="en-GB" sz="2600" i="1" dirty="0" err="1" smtClean="0">
                <a:latin typeface="Rockwell" panose="02060603020205020403" pitchFamily="18" charset="0"/>
              </a:rPr>
              <a:t>i</a:t>
            </a:r>
            <a:r>
              <a:rPr lang="en-GB" sz="2600" i="1" dirty="0" smtClean="0">
                <a:latin typeface="Rockwell" panose="02060603020205020403" pitchFamily="18" charset="0"/>
              </a:rPr>
              <a:t> before e except after c’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Sounding out words as they are spelt- </a:t>
            </a:r>
            <a:r>
              <a:rPr lang="en-GB" sz="2600" i="1" dirty="0" smtClean="0">
                <a:latin typeface="Rockwell" panose="02060603020205020403" pitchFamily="18" charset="0"/>
              </a:rPr>
              <a:t>e.g. Wed-</a:t>
            </a:r>
            <a:r>
              <a:rPr lang="en-GB" sz="2600" i="1" dirty="0" err="1" smtClean="0">
                <a:latin typeface="Rockwell" panose="02060603020205020403" pitchFamily="18" charset="0"/>
              </a:rPr>
              <a:t>nes</a:t>
            </a:r>
            <a:r>
              <a:rPr lang="en-GB" sz="2600" i="1" dirty="0" smtClean="0">
                <a:latin typeface="Rockwell" panose="02060603020205020403" pitchFamily="18" charset="0"/>
              </a:rPr>
              <a:t>-day 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Words within words- </a:t>
            </a:r>
            <a:r>
              <a:rPr lang="en-GB" sz="2600" i="1" dirty="0" smtClean="0">
                <a:latin typeface="Rockwell" panose="02060603020205020403" pitchFamily="18" charset="0"/>
              </a:rPr>
              <a:t>there’s a ‘rat’ in ‘separate’ </a:t>
            </a:r>
          </a:p>
          <a:p>
            <a:r>
              <a:rPr lang="en-GB" sz="2600" dirty="0" smtClean="0">
                <a:latin typeface="Rockwell" panose="02060603020205020403" pitchFamily="18" charset="0"/>
              </a:rPr>
              <a:t>Mnemonics- </a:t>
            </a:r>
            <a:r>
              <a:rPr lang="en-GB" sz="2600" b="1" i="1" dirty="0" smtClean="0">
                <a:latin typeface="Rockwell" panose="02060603020205020403" pitchFamily="18" charset="0"/>
              </a:rPr>
              <a:t>B</a:t>
            </a:r>
            <a:r>
              <a:rPr lang="en-GB" sz="2600" i="1" dirty="0" smtClean="0">
                <a:latin typeface="Rockwell" panose="02060603020205020403" pitchFamily="18" charset="0"/>
              </a:rPr>
              <a:t>ig </a:t>
            </a:r>
            <a:r>
              <a:rPr lang="en-GB" sz="2600" b="1" i="1" dirty="0" smtClean="0">
                <a:latin typeface="Rockwell" panose="02060603020205020403" pitchFamily="18" charset="0"/>
              </a:rPr>
              <a:t>e</a:t>
            </a:r>
            <a:r>
              <a:rPr lang="en-GB" sz="2600" i="1" dirty="0" smtClean="0">
                <a:latin typeface="Rockwell" panose="02060603020205020403" pitchFamily="18" charset="0"/>
              </a:rPr>
              <a:t>lephants </a:t>
            </a:r>
            <a:r>
              <a:rPr lang="en-GB" sz="2600" b="1" i="1" dirty="0" smtClean="0">
                <a:latin typeface="Rockwell" panose="02060603020205020403" pitchFamily="18" charset="0"/>
              </a:rPr>
              <a:t>c</a:t>
            </a:r>
            <a:r>
              <a:rPr lang="en-GB" sz="2600" i="1" dirty="0" smtClean="0">
                <a:latin typeface="Rockwell" panose="02060603020205020403" pitchFamily="18" charset="0"/>
              </a:rPr>
              <a:t>an’t </a:t>
            </a:r>
            <a:r>
              <a:rPr lang="en-GB" sz="2600" b="1" i="1" dirty="0" smtClean="0">
                <a:latin typeface="Rockwell" panose="02060603020205020403" pitchFamily="18" charset="0"/>
              </a:rPr>
              <a:t>a</a:t>
            </a:r>
            <a:r>
              <a:rPr lang="en-GB" sz="2600" i="1" dirty="0" smtClean="0">
                <a:latin typeface="Rockwell" panose="02060603020205020403" pitchFamily="18" charset="0"/>
              </a:rPr>
              <a:t>lways </a:t>
            </a:r>
            <a:r>
              <a:rPr lang="en-GB" sz="2600" b="1" i="1" dirty="0" smtClean="0">
                <a:latin typeface="Rockwell" panose="02060603020205020403" pitchFamily="18" charset="0"/>
              </a:rPr>
              <a:t>u</a:t>
            </a:r>
            <a:r>
              <a:rPr lang="en-GB" sz="2600" i="1" dirty="0" smtClean="0">
                <a:latin typeface="Rockwell" panose="02060603020205020403" pitchFamily="18" charset="0"/>
              </a:rPr>
              <a:t>se </a:t>
            </a:r>
            <a:r>
              <a:rPr lang="en-GB" sz="2600" b="1" i="1" dirty="0" smtClean="0">
                <a:latin typeface="Rockwell" panose="02060603020205020403" pitchFamily="18" charset="0"/>
              </a:rPr>
              <a:t>s</a:t>
            </a:r>
            <a:r>
              <a:rPr lang="en-GB" sz="2600" i="1" dirty="0" smtClean="0">
                <a:latin typeface="Rockwell" panose="02060603020205020403" pitchFamily="18" charset="0"/>
              </a:rPr>
              <a:t>mall </a:t>
            </a:r>
            <a:r>
              <a:rPr lang="en-GB" sz="2600" b="1" i="1" dirty="0" smtClean="0">
                <a:latin typeface="Rockwell" panose="02060603020205020403" pitchFamily="18" charset="0"/>
              </a:rPr>
              <a:t>e</a:t>
            </a:r>
            <a:r>
              <a:rPr lang="en-GB" sz="2600" i="1" dirty="0" smtClean="0">
                <a:latin typeface="Rockwell" panose="02060603020205020403" pitchFamily="18" charset="0"/>
              </a:rPr>
              <a:t>xits</a:t>
            </a:r>
            <a:endParaRPr lang="en-GB" sz="2600" dirty="0">
              <a:latin typeface="Rockwell" panose="02060603020205020403" pitchFamily="18" charset="0"/>
            </a:endParaRPr>
          </a:p>
        </p:txBody>
      </p:sp>
      <p:pic>
        <p:nvPicPr>
          <p:cNvPr id="6146" name="Picture 2" descr="Effloresce B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80908" cy="10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5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ffloresce B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64896" cy="86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hild writ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3748"/>
            <a:ext cx="2880320" cy="191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516" y="1700808"/>
            <a:ext cx="7380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Rockwell" panose="02060603020205020403" pitchFamily="18" charset="0"/>
              </a:rPr>
              <a:t>Encourage children not to shy away from using a word just because they don’t know how to spell it- confidence is key! (</a:t>
            </a:r>
            <a:r>
              <a:rPr lang="en-GB" sz="2800" i="1" dirty="0" smtClean="0">
                <a:latin typeface="Rockwell" panose="02060603020205020403" pitchFamily="18" charset="0"/>
              </a:rPr>
              <a:t>‘dot it don’t dodge it!’)</a:t>
            </a:r>
            <a:endParaRPr lang="en-GB" sz="2800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Rockwell" panose="02060603020205020403" pitchFamily="18" charset="0"/>
              </a:rPr>
              <a:t>Ensure spelling does not disrupt the writing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Rockwell" panose="02060603020205020403" pitchFamily="18" charset="0"/>
              </a:rPr>
              <a:t>Encourage children to consciously check and revisit incorrect spellings </a:t>
            </a:r>
            <a:endParaRPr lang="en-GB" sz="28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7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1" cy="26578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dirty="0" smtClean="0">
                <a:latin typeface="Rockwell" panose="02060603020205020403" pitchFamily="18" charset="0"/>
              </a:rPr>
              <a:t>Practising spellings and exposing children to spellings at </a:t>
            </a:r>
            <a:r>
              <a:rPr lang="en-GB" dirty="0" smtClean="0">
                <a:solidFill>
                  <a:srgbClr val="00B050"/>
                </a:solidFill>
                <a:latin typeface="Rockwell" panose="02060603020205020403" pitchFamily="18" charset="0"/>
              </a:rPr>
              <a:t>home</a:t>
            </a:r>
            <a:r>
              <a:rPr lang="en-GB" dirty="0" smtClean="0">
                <a:latin typeface="Rockwell" panose="02060603020205020403" pitchFamily="18" charset="0"/>
              </a:rPr>
              <a:t> as well as at school is </a:t>
            </a:r>
            <a:r>
              <a:rPr lang="en-GB" i="1" dirty="0" smtClean="0">
                <a:latin typeface="Rockwell" panose="02060603020205020403" pitchFamily="18" charset="0"/>
              </a:rPr>
              <a:t>so </a:t>
            </a:r>
            <a:r>
              <a:rPr lang="en-GB" dirty="0" smtClean="0">
                <a:latin typeface="Rockwell" panose="02060603020205020403" pitchFamily="18" charset="0"/>
              </a:rPr>
              <a:t>beneficial to their learning and development.</a:t>
            </a:r>
          </a:p>
          <a:p>
            <a:pPr algn="ctr"/>
            <a:endParaRPr lang="en-GB" dirty="0"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Rockwell" panose="02060603020205020403" pitchFamily="18" charset="0"/>
              </a:rPr>
              <a:t>Be creative, have fun; the possibilities really are endless…</a:t>
            </a:r>
            <a:endParaRPr lang="en-GB" dirty="0">
              <a:latin typeface="Rockwell" panose="02060603020205020403" pitchFamily="18" charset="0"/>
            </a:endParaRPr>
          </a:p>
        </p:txBody>
      </p:sp>
      <p:pic>
        <p:nvPicPr>
          <p:cNvPr id="5122" name="Picture 2" descr="http://2.bp.blogspot.com/-68mtSmnL4Gs/T0m9veS2GfI/AAAAAAAAFjI/dSzwSMS11Zk/s1600/IMG_077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192104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boutone.com/wp-content/uploads/2012/02/magazine-homeschool-lesson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07334"/>
            <a:ext cx="2786564" cy="18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luckylittlelearners.com/wp-content/uploads/2014/01/IMG_7744-1024x68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281155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previews.123rf.com/images/martince/martince1504/martince150400512/39009404-April-4-2015-Houston-TX-USA-Scrabble-Word-Game-wood-tiles-spelling-STRONG-WILLED-Stock-Photo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07334"/>
            <a:ext cx="2734017" cy="182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0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7248525" cy="638175"/>
          </a:xfrm>
        </p:spPr>
      </p:pic>
      <p:sp>
        <p:nvSpPr>
          <p:cNvPr id="5" name="TextBox 4"/>
          <p:cNvSpPr txBox="1"/>
          <p:nvPr/>
        </p:nvSpPr>
        <p:spPr>
          <a:xfrm>
            <a:off x="179512" y="2636912"/>
            <a:ext cx="28204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Rockwell" panose="02060603020205020403" pitchFamily="18" charset="0"/>
              </a:rPr>
              <a:t>For those you wanting to take spelling at home a step further…</a:t>
            </a:r>
            <a:endParaRPr lang="en-GB" sz="2800" dirty="0">
              <a:latin typeface="Rockwell" panose="020606030202050204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982" y="1412776"/>
            <a:ext cx="5589674" cy="50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ta.whicdn.com/images/8604967/lar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6"/>
          <a:stretch/>
        </p:blipFill>
        <p:spPr bwMode="auto">
          <a:xfrm>
            <a:off x="1619672" y="908719"/>
            <a:ext cx="5760640" cy="4980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1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rrybeau.edublogs.org/files/2014/06/Untitled-design-17-o4mnq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39" y="548680"/>
            <a:ext cx="3549321" cy="53285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0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d.publicbroadcasting.net/p/shared/npr/styles/x_large/nprshared/201501/374972288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r="5813"/>
          <a:stretch/>
        </p:blipFill>
        <p:spPr bwMode="auto">
          <a:xfrm>
            <a:off x="539552" y="1693712"/>
            <a:ext cx="2788023" cy="1781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telegraph.co.uk/multimedia/archive/02352/reading_2352421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76922"/>
            <a:ext cx="2801089" cy="1748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roke4carers.org/wp-content/uploads/forms_of_communicati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39207"/>
            <a:ext cx="2023447" cy="1926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brfm.net/wp-content/uploads/2016/01/Job-Spo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2592288" cy="1457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ffloresce Bol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1366"/>
            <a:ext cx="2376264" cy="9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ffloresce Regul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02" y="6083265"/>
            <a:ext cx="2020715" cy="48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ffloresce Regul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696" y="4379102"/>
            <a:ext cx="2795772" cy="40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ffloresce Regul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87858"/>
            <a:ext cx="3081352" cy="45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ffloresce Regula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475102"/>
            <a:ext cx="4479720" cy="3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6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ffloresce B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650"/>
            <a:ext cx="57435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36912"/>
            <a:ext cx="8347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Rockwell" panose="02060603020205020403" pitchFamily="18" charset="0"/>
              </a:rPr>
              <a:t>Children will not  achieve age related expectations if they cannot spell</a:t>
            </a:r>
            <a:endParaRPr lang="en-GB" sz="3600" dirty="0">
              <a:latin typeface="Rockwell" panose="02060603020205020403" pitchFamily="18" charset="0"/>
            </a:endParaRPr>
          </a:p>
        </p:txBody>
      </p:sp>
      <p:pic>
        <p:nvPicPr>
          <p:cNvPr id="2052" name="Picture 4" descr="Image result for achievement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27" y="4527786"/>
            <a:ext cx="4156373" cy="23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23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6408712" cy="4525963"/>
          </a:xfrm>
        </p:spPr>
        <p:txBody>
          <a:bodyPr/>
          <a:lstStyle/>
          <a:p>
            <a:r>
              <a:rPr lang="en-GB" dirty="0" smtClean="0">
                <a:latin typeface="Rockwell" panose="02060603020205020403" pitchFamily="18" charset="0"/>
              </a:rPr>
              <a:t>Have strategies for spelling unfamiliar words </a:t>
            </a:r>
          </a:p>
          <a:p>
            <a:r>
              <a:rPr lang="en-GB" dirty="0" smtClean="0">
                <a:latin typeface="Rockwell" panose="02060603020205020403" pitchFamily="18" charset="0"/>
              </a:rPr>
              <a:t>Revisit spellings they have misspelt </a:t>
            </a:r>
          </a:p>
          <a:p>
            <a:r>
              <a:rPr lang="en-GB" dirty="0" smtClean="0">
                <a:latin typeface="Rockwell" panose="02060603020205020403" pitchFamily="18" charset="0"/>
              </a:rPr>
              <a:t>Know how to use a dictionary </a:t>
            </a:r>
          </a:p>
          <a:p>
            <a:r>
              <a:rPr lang="en-GB" dirty="0" smtClean="0">
                <a:latin typeface="Rockwell" panose="02060603020205020403" pitchFamily="18" charset="0"/>
              </a:rPr>
              <a:t>Build a bank of known spellings/sight words </a:t>
            </a:r>
          </a:p>
          <a:p>
            <a:r>
              <a:rPr lang="en-GB" dirty="0" smtClean="0">
                <a:latin typeface="Rockwell" panose="02060603020205020403" pitchFamily="18" charset="0"/>
              </a:rPr>
              <a:t>Build CONFIDENCE </a:t>
            </a:r>
            <a:endParaRPr lang="en-GB" dirty="0">
              <a:latin typeface="Rockwell" panose="02060603020205020403" pitchFamily="18" charset="0"/>
            </a:endParaRPr>
          </a:p>
        </p:txBody>
      </p:sp>
      <p:pic>
        <p:nvPicPr>
          <p:cNvPr id="2050" name="Picture 2" descr="Effloresce Reg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6339"/>
            <a:ext cx="49720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ickettsmill.typepad.com/.a/6a00e5509b3be688340120a6ab6ec8970b-800w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dailymail.co.uk/i/pix/2013/06/17/article-2343053-185292E8000005DC-103_634x385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/>
          <a:stretch/>
        </p:blipFill>
        <p:spPr bwMode="auto">
          <a:xfrm>
            <a:off x="6742062" y="2852936"/>
            <a:ext cx="1893962" cy="131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omps.canstockphoto.com/can-stock-photo_csp16882511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 bwMode="auto">
          <a:xfrm rot="504375">
            <a:off x="6662239" y="553379"/>
            <a:ext cx="1944216" cy="1394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66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064896" cy="5328592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Rockwell" panose="02060603020205020403" pitchFamily="18" charset="0"/>
              </a:rPr>
              <a:t>Regular spelling sessions every week to teach spelling patterns and strategies</a:t>
            </a:r>
            <a:br>
              <a:rPr lang="en-GB" sz="2800" dirty="0" smtClean="0">
                <a:latin typeface="Rockwell" panose="02060603020205020403" pitchFamily="18" charset="0"/>
              </a:rPr>
            </a:br>
            <a:endParaRPr lang="en-GB" sz="2800" dirty="0" smtClean="0">
              <a:latin typeface="Rockwell" panose="02060603020205020403" pitchFamily="18" charset="0"/>
            </a:endParaRPr>
          </a:p>
          <a:p>
            <a:r>
              <a:rPr lang="en-GB" sz="2800" dirty="0" smtClean="0">
                <a:latin typeface="Rockwell" panose="02060603020205020403" pitchFamily="18" charset="0"/>
              </a:rPr>
              <a:t>Range of hands on activities to practise and learn spellings </a:t>
            </a:r>
            <a:br>
              <a:rPr lang="en-GB" sz="2800" dirty="0" smtClean="0">
                <a:latin typeface="Rockwell" panose="02060603020205020403" pitchFamily="18" charset="0"/>
              </a:rPr>
            </a:br>
            <a:endParaRPr lang="en-GB" sz="2800" dirty="0" smtClean="0">
              <a:latin typeface="Rockwell" panose="02060603020205020403" pitchFamily="18" charset="0"/>
            </a:endParaRPr>
          </a:p>
          <a:p>
            <a:r>
              <a:rPr lang="en-GB" sz="2800" dirty="0" smtClean="0">
                <a:latin typeface="Rockwell" panose="02060603020205020403" pitchFamily="18" charset="0"/>
              </a:rPr>
              <a:t>Opportunity to edit and revisit misspelt words </a:t>
            </a:r>
            <a:r>
              <a:rPr lang="en-GB" sz="2800" i="1" dirty="0" smtClean="0">
                <a:latin typeface="Rockwell" panose="02060603020205020403" pitchFamily="18" charset="0"/>
              </a:rPr>
              <a:t>after </a:t>
            </a:r>
            <a:r>
              <a:rPr lang="en-GB" sz="2800" dirty="0" smtClean="0">
                <a:latin typeface="Rockwell" panose="02060603020205020403" pitchFamily="18" charset="0"/>
              </a:rPr>
              <a:t>writing</a:t>
            </a:r>
            <a:br>
              <a:rPr lang="en-GB" sz="2800" dirty="0" smtClean="0">
                <a:latin typeface="Rockwell" panose="02060603020205020403" pitchFamily="18" charset="0"/>
              </a:rPr>
            </a:br>
            <a:endParaRPr lang="en-GB" sz="2800" dirty="0" smtClean="0">
              <a:latin typeface="Rockwell" panose="02060603020205020403" pitchFamily="18" charset="0"/>
            </a:endParaRPr>
          </a:p>
          <a:p>
            <a:r>
              <a:rPr lang="en-GB" sz="2800" dirty="0" smtClean="0">
                <a:latin typeface="Rockwell" panose="02060603020205020403" pitchFamily="18" charset="0"/>
              </a:rPr>
              <a:t>Spelling Bee incentive</a:t>
            </a:r>
          </a:p>
        </p:txBody>
      </p:sp>
      <p:pic>
        <p:nvPicPr>
          <p:cNvPr id="3074" name="Picture 2" descr="Effloresce Reg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257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8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 descr="Effloresce Reg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2492896"/>
            <a:ext cx="67151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Rockwell" panose="02060603020205020403" pitchFamily="18" charset="0"/>
              </a:rPr>
              <a:t>Reinforce the strategies that are being learnt at school (i.e. spellings that are sent home as part of your child’s homework- </a:t>
            </a:r>
            <a:r>
              <a:rPr lang="en-GB" i="1" dirty="0" smtClean="0">
                <a:latin typeface="Rockwell" panose="02060603020205020403" pitchFamily="18" charset="0"/>
              </a:rPr>
              <a:t>this will vary from year group to year group)</a:t>
            </a:r>
            <a:br>
              <a:rPr lang="en-GB" i="1" dirty="0" smtClean="0">
                <a:latin typeface="Rockwell" panose="02060603020205020403" pitchFamily="18" charset="0"/>
              </a:rPr>
            </a:br>
            <a:endParaRPr lang="en-GB" i="1" dirty="0" smtClean="0">
              <a:latin typeface="Rockwell" panose="02060603020205020403" pitchFamily="18" charset="0"/>
            </a:endParaRPr>
          </a:p>
          <a:p>
            <a:r>
              <a:rPr lang="en-GB" dirty="0" smtClean="0">
                <a:latin typeface="Rockwell" panose="02060603020205020403" pitchFamily="18" charset="0"/>
              </a:rPr>
              <a:t>Practise spelling the words your child will be expected to know by the end of the year (i.e. common exception words, year 3/4 statutory words or year 5/6 statutory words)</a:t>
            </a:r>
            <a:endParaRPr lang="en-GB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3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279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Oakridge Junior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</dc:title>
  <dc:creator>Harriet Cryer</dc:creator>
  <cp:lastModifiedBy>Harriet Cryer</cp:lastModifiedBy>
  <cp:revision>28</cp:revision>
  <dcterms:created xsi:type="dcterms:W3CDTF">2016-06-28T12:35:49Z</dcterms:created>
  <dcterms:modified xsi:type="dcterms:W3CDTF">2017-09-18T14:05:50Z</dcterms:modified>
</cp:coreProperties>
</file>